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sldIdLst>
    <p:sldId id="256" r:id="rId6"/>
    <p:sldId id="257" r:id="rId7"/>
    <p:sldId id="258" r:id="rId8"/>
    <p:sldId id="259" r:id="rId9"/>
    <p:sldId id="260" r:id="rId10"/>
    <p:sldId id="262" r:id="rId11"/>
    <p:sldId id="261" r:id="rId12"/>
  </p:sldIdLst>
  <p:sldSz cx="18288000" cy="10287000"/>
  <p:notesSz cx="6858000" cy="9144000"/>
  <p:embeddedFontLst>
    <p:embeddedFont>
      <p:font typeface="Benedict" charset="0"/>
      <p:regular r:id="rId13"/>
    </p:embeddedFont>
    <p:embeddedFont>
      <p:font typeface="Calibri" panose="020F0502020204030204" pitchFamily="34" charset="0"/>
      <p:regular r:id="rId14"/>
      <p:bold r:id="rId15"/>
      <p:italic r:id="rId16"/>
      <p:boldItalic r:id="rId17"/>
    </p:embeddedFont>
    <p:embeddedFont>
      <p:font typeface="Open Sauce" panose="020B0604020202020204" charset="0"/>
      <p:regular r:id="rId18"/>
    </p:embeddedFont>
    <p:embeddedFont>
      <p:font typeface="Open Sauce Bold" panose="020B0604020202020204" charset="0"/>
      <p:regular r:id="rId19"/>
    </p:embeddedFont>
    <p:embeddedFont>
      <p:font typeface="Open Sauce SemiBold" panose="020B0604020202020204" charset="0"/>
      <p:regular r:id="rId20"/>
    </p:embeddedFont>
    <p:embeddedFont>
      <p:font typeface="Raleway" pitchFamily="2"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2CBD1B-2A00-D3D7-69C3-001F10D13809}" v="35" dt="2023-06-04T07:34:58.018"/>
    <p1510:client id="{7CAAFB88-4F01-9379-787F-1FE782E9CA88}" v="100" dt="2023-06-04T06:40:51.6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9.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font" Target="fonts/font8.fntdata"/><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2.fntdata"/><Relationship Id="rId5" Type="http://schemas.openxmlformats.org/officeDocument/2006/relationships/slideMaster" Target="slideMasters/slideMaster1.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font" Target="fonts/font7.fntdata"/><Relationship Id="rId30" Type="http://schemas.microsoft.com/office/2015/10/relationships/revisionInfo" Target="revisionInfo.xml"/><Relationship Id="rId9" Type="http://schemas.openxmlformats.org/officeDocument/2006/relationships/slide" Target="slides/slide4.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dette Scott" userId="S::bernadette.scott@vinnies-cg.org.au::59d7f2bb-14b4-401c-ba39-1580fa7f662f" providerId="AD" clId="Web-{7CAAFB88-4F01-9379-787F-1FE782E9CA88}"/>
    <pc:docChg chg="mod addSld modSld">
      <pc:chgData name="Bernadette Scott" userId="S::bernadette.scott@vinnies-cg.org.au::59d7f2bb-14b4-401c-ba39-1580fa7f662f" providerId="AD" clId="Web-{7CAAFB88-4F01-9379-787F-1FE782E9CA88}" dt="2023-06-04T06:40:48.079" v="74" actId="20577"/>
      <pc:docMkLst>
        <pc:docMk/>
      </pc:docMkLst>
      <pc:sldChg chg="addSp modSp addAnim">
        <pc:chgData name="Bernadette Scott" userId="S::bernadette.scott@vinnies-cg.org.au::59d7f2bb-14b4-401c-ba39-1580fa7f662f" providerId="AD" clId="Web-{7CAAFB88-4F01-9379-787F-1FE782E9CA88}" dt="2023-06-04T06:36:57.792" v="4" actId="1076"/>
        <pc:sldMkLst>
          <pc:docMk/>
          <pc:sldMk cId="0" sldId="261"/>
        </pc:sldMkLst>
        <pc:picChg chg="add mod">
          <ac:chgData name="Bernadette Scott" userId="S::bernadette.scott@vinnies-cg.org.au::59d7f2bb-14b4-401c-ba39-1580fa7f662f" providerId="AD" clId="Web-{7CAAFB88-4F01-9379-787F-1FE782E9CA88}" dt="2023-06-04T06:36:57.792" v="4" actId="1076"/>
          <ac:picMkLst>
            <pc:docMk/>
            <pc:sldMk cId="0" sldId="261"/>
            <ac:picMk id="2" creationId="{AB9C6582-3A2B-DD46-EFDB-4465A528DFF5}"/>
          </ac:picMkLst>
        </pc:picChg>
      </pc:sldChg>
      <pc:sldChg chg="addSp modSp new">
        <pc:chgData name="Bernadette Scott" userId="S::bernadette.scott@vinnies-cg.org.au::59d7f2bb-14b4-401c-ba39-1580fa7f662f" providerId="AD" clId="Web-{7CAAFB88-4F01-9379-787F-1FE782E9CA88}" dt="2023-06-04T06:40:48.079" v="74" actId="20577"/>
        <pc:sldMkLst>
          <pc:docMk/>
          <pc:sldMk cId="213181530" sldId="262"/>
        </pc:sldMkLst>
        <pc:spChg chg="add mod">
          <ac:chgData name="Bernadette Scott" userId="S::bernadette.scott@vinnies-cg.org.au::59d7f2bb-14b4-401c-ba39-1580fa7f662f" providerId="AD" clId="Web-{7CAAFB88-4F01-9379-787F-1FE782E9CA88}" dt="2023-06-04T06:40:48.079" v="74" actId="20577"/>
          <ac:spMkLst>
            <pc:docMk/>
            <pc:sldMk cId="213181530" sldId="262"/>
            <ac:spMk id="2" creationId="{601F8542-F387-B9AA-13A2-9BDF3D1169DA}"/>
          </ac:spMkLst>
        </pc:spChg>
      </pc:sldChg>
    </pc:docChg>
  </pc:docChgLst>
  <pc:docChgLst>
    <pc:chgData name="Bernadette Scott" userId="S::bernadette.scott@vinnies-cg.org.au::59d7f2bb-14b4-401c-ba39-1580fa7f662f" providerId="AD" clId="Web-{6D2CBD1B-2A00-D3D7-69C3-001F10D13809}"/>
    <pc:docChg chg="modSld">
      <pc:chgData name="Bernadette Scott" userId="S::bernadette.scott@vinnies-cg.org.au::59d7f2bb-14b4-401c-ba39-1580fa7f662f" providerId="AD" clId="Web-{6D2CBD1B-2A00-D3D7-69C3-001F10D13809}" dt="2023-06-04T07:34:54.986" v="23" actId="20577"/>
      <pc:docMkLst>
        <pc:docMk/>
      </pc:docMkLst>
      <pc:sldChg chg="addSp delSp modSp">
        <pc:chgData name="Bernadette Scott" userId="S::bernadette.scott@vinnies-cg.org.au::59d7f2bb-14b4-401c-ba39-1580fa7f662f" providerId="AD" clId="Web-{6D2CBD1B-2A00-D3D7-69C3-001F10D13809}" dt="2023-06-04T07:34:54.986" v="23" actId="20577"/>
        <pc:sldMkLst>
          <pc:docMk/>
          <pc:sldMk cId="0" sldId="261"/>
        </pc:sldMkLst>
        <pc:spChg chg="add del mod">
          <ac:chgData name="Bernadette Scott" userId="S::bernadette.scott@vinnies-cg.org.au::59d7f2bb-14b4-401c-ba39-1580fa7f662f" providerId="AD" clId="Web-{6D2CBD1B-2A00-D3D7-69C3-001F10D13809}" dt="2023-06-04T07:34:20.658" v="5"/>
          <ac:spMkLst>
            <pc:docMk/>
            <pc:sldMk cId="0" sldId="261"/>
            <ac:spMk id="3" creationId="{DB0A3DDF-017C-707F-2246-03E23B4BC6A1}"/>
          </ac:spMkLst>
        </pc:spChg>
        <pc:spChg chg="add del mod">
          <ac:chgData name="Bernadette Scott" userId="S::bernadette.scott@vinnies-cg.org.au::59d7f2bb-14b4-401c-ba39-1580fa7f662f" providerId="AD" clId="Web-{6D2CBD1B-2A00-D3D7-69C3-001F10D13809}" dt="2023-06-04T07:34:26.611" v="9"/>
          <ac:spMkLst>
            <pc:docMk/>
            <pc:sldMk cId="0" sldId="261"/>
            <ac:spMk id="4" creationId="{D8E05F40-50B3-810B-28A9-D7BBF557FD56}"/>
          </ac:spMkLst>
        </pc:spChg>
        <pc:spChg chg="add mod">
          <ac:chgData name="Bernadette Scott" userId="S::bernadette.scott@vinnies-cg.org.au::59d7f2bb-14b4-401c-ba39-1580fa7f662f" providerId="AD" clId="Web-{6D2CBD1B-2A00-D3D7-69C3-001F10D13809}" dt="2023-06-04T07:34:54.986" v="23" actId="20577"/>
          <ac:spMkLst>
            <pc:docMk/>
            <pc:sldMk cId="0" sldId="261"/>
            <ac:spMk id="5" creationId="{9B629A00-6AF7-8CE0-A5C0-1326DF44732F}"/>
          </ac:spMkLst>
        </pc:spChg>
        <pc:picChg chg="mod">
          <ac:chgData name="Bernadette Scott" userId="S::bernadette.scott@vinnies-cg.org.au::59d7f2bb-14b4-401c-ba39-1580fa7f662f" providerId="AD" clId="Web-{6D2CBD1B-2A00-D3D7-69C3-001F10D13809}" dt="2023-06-04T07:34:14.001" v="1" actId="1076"/>
          <ac:picMkLst>
            <pc:docMk/>
            <pc:sldMk cId="0" sldId="261"/>
            <ac:picMk id="2" creationId="{AB9C6582-3A2B-DD46-EFDB-4465A528DFF5}"/>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BBCF"/>
        </a:solidFill>
        <a:effectLst/>
      </p:bgPr>
    </p:bg>
    <p:spTree>
      <p:nvGrpSpPr>
        <p:cNvPr id="1" name=""/>
        <p:cNvGrpSpPr/>
        <p:nvPr/>
      </p:nvGrpSpPr>
      <p:grpSpPr>
        <a:xfrm>
          <a:off x="0" y="0"/>
          <a:ext cx="0" cy="0"/>
          <a:chOff x="0" y="0"/>
          <a:chExt cx="0" cy="0"/>
        </a:xfrm>
      </p:grpSpPr>
      <p:sp>
        <p:nvSpPr>
          <p:cNvPr id="2" name="Freeform 2"/>
          <p:cNvSpPr/>
          <p:nvPr/>
        </p:nvSpPr>
        <p:spPr>
          <a:xfrm>
            <a:off x="1407623" y="6287327"/>
            <a:ext cx="1529596" cy="1529596"/>
          </a:xfrm>
          <a:custGeom>
            <a:avLst/>
            <a:gdLst/>
            <a:ahLst/>
            <a:cxnLst/>
            <a:rect l="l" t="t" r="r" b="b"/>
            <a:pathLst>
              <a:path w="1529596" h="1529596">
                <a:moveTo>
                  <a:pt x="0" y="0"/>
                </a:moveTo>
                <a:lnTo>
                  <a:pt x="1529595" y="0"/>
                </a:lnTo>
                <a:lnTo>
                  <a:pt x="1529595" y="1529595"/>
                </a:lnTo>
                <a:lnTo>
                  <a:pt x="0" y="1529595"/>
                </a:lnTo>
                <a:lnTo>
                  <a:pt x="0" y="0"/>
                </a:lnTo>
                <a:close/>
              </a:path>
            </a:pathLst>
          </a:custGeom>
          <a:blipFill>
            <a:blip r:embed="rId2"/>
            <a:stretch>
              <a:fillRect/>
            </a:stretch>
          </a:blipFill>
        </p:spPr>
      </p:sp>
      <p:sp>
        <p:nvSpPr>
          <p:cNvPr id="3" name="TextBox 3"/>
          <p:cNvSpPr txBox="1"/>
          <p:nvPr/>
        </p:nvSpPr>
        <p:spPr>
          <a:xfrm>
            <a:off x="2650168" y="6277802"/>
            <a:ext cx="14609132" cy="1466850"/>
          </a:xfrm>
          <a:prstGeom prst="rect">
            <a:avLst/>
          </a:prstGeom>
        </p:spPr>
        <p:txBody>
          <a:bodyPr lIns="0" tIns="0" rIns="0" bIns="0" rtlCol="0" anchor="t">
            <a:spAutoFit/>
          </a:bodyPr>
          <a:lstStyle/>
          <a:p>
            <a:pPr algn="ctr">
              <a:lnSpc>
                <a:spcPts val="11520"/>
              </a:lnSpc>
            </a:pPr>
            <a:r>
              <a:rPr lang="en-US" sz="9600">
                <a:solidFill>
                  <a:srgbClr val="FFFFFF"/>
                </a:solidFill>
                <a:latin typeface="Open Sauce SemiBold"/>
              </a:rPr>
              <a:t>Centering Prayer</a:t>
            </a:r>
          </a:p>
        </p:txBody>
      </p:sp>
      <p:sp>
        <p:nvSpPr>
          <p:cNvPr id="4" name="TextBox 4"/>
          <p:cNvSpPr txBox="1"/>
          <p:nvPr/>
        </p:nvSpPr>
        <p:spPr>
          <a:xfrm>
            <a:off x="6913133" y="8100733"/>
            <a:ext cx="6083201" cy="476528"/>
          </a:xfrm>
          <a:prstGeom prst="rect">
            <a:avLst/>
          </a:prstGeom>
        </p:spPr>
        <p:txBody>
          <a:bodyPr lIns="0" tIns="0" rIns="0" bIns="0" rtlCol="0" anchor="t">
            <a:spAutoFit/>
          </a:bodyPr>
          <a:lstStyle/>
          <a:p>
            <a:pPr algn="ctr">
              <a:lnSpc>
                <a:spcPts val="3871"/>
              </a:lnSpc>
              <a:spcBef>
                <a:spcPct val="0"/>
              </a:spcBef>
            </a:pPr>
            <a:r>
              <a:rPr lang="en-US" sz="2978">
                <a:solidFill>
                  <a:srgbClr val="FFFFFF"/>
                </a:solidFill>
                <a:latin typeface="Open Sauce"/>
              </a:rPr>
              <a:t>Christian Contemplative Tradition</a:t>
            </a:r>
          </a:p>
        </p:txBody>
      </p:sp>
      <p:sp>
        <p:nvSpPr>
          <p:cNvPr id="5" name="TextBox 5"/>
          <p:cNvSpPr txBox="1"/>
          <p:nvPr/>
        </p:nvSpPr>
        <p:spPr>
          <a:xfrm>
            <a:off x="1407623" y="1129852"/>
            <a:ext cx="15851677" cy="2650116"/>
          </a:xfrm>
          <a:prstGeom prst="rect">
            <a:avLst/>
          </a:prstGeom>
        </p:spPr>
        <p:txBody>
          <a:bodyPr lIns="0" tIns="0" rIns="0" bIns="0" rtlCol="0" anchor="t">
            <a:spAutoFit/>
          </a:bodyPr>
          <a:lstStyle/>
          <a:p>
            <a:pPr algn="ctr">
              <a:lnSpc>
                <a:spcPts val="7838"/>
              </a:lnSpc>
              <a:spcBef>
                <a:spcPct val="0"/>
              </a:spcBef>
            </a:pPr>
            <a:r>
              <a:rPr lang="en-US" sz="6029">
                <a:solidFill>
                  <a:srgbClr val="FFFFFF"/>
                </a:solidFill>
                <a:latin typeface="Benedict"/>
              </a:rPr>
              <a:t>“When you pray, go to your inner room, close the door and pray to your Father in secret. And your Father, who sees in secret, will reward you.”</a:t>
            </a:r>
          </a:p>
          <a:p>
            <a:pPr algn="ctr">
              <a:lnSpc>
                <a:spcPts val="5368"/>
              </a:lnSpc>
              <a:spcBef>
                <a:spcPct val="0"/>
              </a:spcBef>
            </a:pPr>
            <a:r>
              <a:rPr lang="en-US" sz="4129">
                <a:solidFill>
                  <a:srgbClr val="FFFFFF"/>
                </a:solidFill>
                <a:latin typeface="Benedict"/>
              </a:rPr>
              <a:t>Jesus Christ, The Sermon on the Mount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04894" y="2256511"/>
            <a:ext cx="7254406" cy="7254406"/>
          </a:xfrm>
          <a:custGeom>
            <a:avLst/>
            <a:gdLst/>
            <a:ahLst/>
            <a:cxnLst/>
            <a:rect l="l" t="t" r="r" b="b"/>
            <a:pathLst>
              <a:path w="7254406" h="7254406">
                <a:moveTo>
                  <a:pt x="0" y="0"/>
                </a:moveTo>
                <a:lnTo>
                  <a:pt x="7254406" y="0"/>
                </a:lnTo>
                <a:lnTo>
                  <a:pt x="7254406" y="7254406"/>
                </a:lnTo>
                <a:lnTo>
                  <a:pt x="0" y="7254406"/>
                </a:lnTo>
                <a:lnTo>
                  <a:pt x="0" y="0"/>
                </a:lnTo>
                <a:close/>
              </a:path>
            </a:pathLst>
          </a:custGeom>
          <a:blipFill>
            <a:blip r:embed="rId2"/>
            <a:stretch>
              <a:fillRect/>
            </a:stretch>
          </a:blipFill>
        </p:spPr>
      </p:sp>
      <p:sp>
        <p:nvSpPr>
          <p:cNvPr id="3" name="TextBox 3"/>
          <p:cNvSpPr txBox="1"/>
          <p:nvPr/>
        </p:nvSpPr>
        <p:spPr>
          <a:xfrm>
            <a:off x="572512" y="2208886"/>
            <a:ext cx="8533777" cy="8188389"/>
          </a:xfrm>
          <a:prstGeom prst="rect">
            <a:avLst/>
          </a:prstGeom>
        </p:spPr>
        <p:txBody>
          <a:bodyPr lIns="0" tIns="0" rIns="0" bIns="0" rtlCol="0" anchor="t">
            <a:spAutoFit/>
          </a:bodyPr>
          <a:lstStyle/>
          <a:p>
            <a:pPr algn="just">
              <a:lnSpc>
                <a:spcPts val="3359"/>
              </a:lnSpc>
            </a:pPr>
            <a:r>
              <a:rPr lang="en-US" sz="2400" spc="48">
                <a:solidFill>
                  <a:srgbClr val="202020"/>
                </a:solidFill>
                <a:latin typeface="Open Sauce"/>
              </a:rPr>
              <a:t>Centering prayer is the use of breath to focus inwards; to clear the mind of all thoughts and to rest in the Divine without words. It is the highest or purest form of prayer.</a:t>
            </a:r>
          </a:p>
          <a:p>
            <a:pPr algn="just">
              <a:lnSpc>
                <a:spcPts val="3359"/>
              </a:lnSpc>
            </a:pPr>
            <a:endParaRPr lang="en-US" sz="2400" spc="48">
              <a:solidFill>
                <a:srgbClr val="202020"/>
              </a:solidFill>
              <a:latin typeface="Open Sauce"/>
            </a:endParaRPr>
          </a:p>
          <a:p>
            <a:pPr algn="just">
              <a:lnSpc>
                <a:spcPts val="3359"/>
              </a:lnSpc>
            </a:pPr>
            <a:r>
              <a:rPr lang="en-US" sz="2400" spc="48">
                <a:solidFill>
                  <a:srgbClr val="202020"/>
                </a:solidFill>
                <a:latin typeface="Open Sauce"/>
              </a:rPr>
              <a:t>Centering prayer is a special method of contemplation in which the person simply attends to the presence of God within or at the centre of one’s being. A mantra or short phrase is sometimes repeated to keep one’s attention centred. </a:t>
            </a:r>
          </a:p>
          <a:p>
            <a:pPr algn="just">
              <a:lnSpc>
                <a:spcPts val="3359"/>
              </a:lnSpc>
            </a:pPr>
            <a:endParaRPr lang="en-US" sz="2400" spc="48">
              <a:solidFill>
                <a:srgbClr val="202020"/>
              </a:solidFill>
              <a:latin typeface="Open Sauce"/>
            </a:endParaRPr>
          </a:p>
          <a:p>
            <a:pPr algn="just">
              <a:lnSpc>
                <a:spcPts val="3359"/>
              </a:lnSpc>
            </a:pPr>
            <a:r>
              <a:rPr lang="en-US" sz="2400" spc="48">
                <a:solidFill>
                  <a:srgbClr val="202020"/>
                </a:solidFill>
                <a:latin typeface="Open Sauce"/>
              </a:rPr>
              <a:t>An example is the Jesus Prayer, which requests, ‘Jesus, son of God, have mercy on me, a sinner’ when repeated in a mantra.</a:t>
            </a:r>
          </a:p>
          <a:p>
            <a:pPr algn="just">
              <a:lnSpc>
                <a:spcPts val="3359"/>
              </a:lnSpc>
            </a:pPr>
            <a:endParaRPr lang="en-US" sz="2400" spc="48">
              <a:solidFill>
                <a:srgbClr val="202020"/>
              </a:solidFill>
              <a:latin typeface="Open Sauce"/>
            </a:endParaRPr>
          </a:p>
          <a:p>
            <a:pPr algn="just">
              <a:lnSpc>
                <a:spcPts val="3359"/>
              </a:lnSpc>
            </a:pPr>
            <a:r>
              <a:rPr lang="en-US" sz="2400" spc="48">
                <a:solidFill>
                  <a:srgbClr val="202020"/>
                </a:solidFill>
                <a:latin typeface="Open Sauce"/>
              </a:rPr>
              <a:t>In praying using centering prayer we are stilling the mind and body, calming the heart and opening ourselves to the presence of God.</a:t>
            </a:r>
          </a:p>
          <a:p>
            <a:pPr algn="just">
              <a:lnSpc>
                <a:spcPts val="4332"/>
              </a:lnSpc>
            </a:pPr>
            <a:endParaRPr lang="en-US" sz="2400" spc="48">
              <a:solidFill>
                <a:srgbClr val="202020"/>
              </a:solidFill>
              <a:latin typeface="Open Sauce"/>
            </a:endParaRPr>
          </a:p>
          <a:p>
            <a:pPr marL="0" lvl="0" indent="0" algn="just">
              <a:lnSpc>
                <a:spcPts val="4332"/>
              </a:lnSpc>
            </a:pPr>
            <a:endParaRPr lang="en-US" sz="2400" spc="48">
              <a:solidFill>
                <a:srgbClr val="202020"/>
              </a:solidFill>
              <a:latin typeface="Open Sauce"/>
            </a:endParaRPr>
          </a:p>
        </p:txBody>
      </p:sp>
      <p:sp>
        <p:nvSpPr>
          <p:cNvPr id="4" name="TextBox 4"/>
          <p:cNvSpPr txBox="1"/>
          <p:nvPr/>
        </p:nvSpPr>
        <p:spPr>
          <a:xfrm>
            <a:off x="572512" y="617116"/>
            <a:ext cx="17067553" cy="1119573"/>
          </a:xfrm>
          <a:prstGeom prst="rect">
            <a:avLst/>
          </a:prstGeom>
        </p:spPr>
        <p:txBody>
          <a:bodyPr lIns="0" tIns="0" rIns="0" bIns="0" rtlCol="0" anchor="t">
            <a:spAutoFit/>
          </a:bodyPr>
          <a:lstStyle/>
          <a:p>
            <a:pPr marL="0" lvl="0" indent="0" algn="ctr">
              <a:lnSpc>
                <a:spcPts val="9008"/>
              </a:lnSpc>
            </a:pPr>
            <a:r>
              <a:rPr lang="en-US" sz="6929">
                <a:solidFill>
                  <a:srgbClr val="202020"/>
                </a:solidFill>
                <a:latin typeface="Open Sauce Bold"/>
              </a:rPr>
              <a:t>Meaning of Centering prayer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FBBCF"/>
        </a:solidFill>
        <a:effectLst/>
      </p:bgPr>
    </p:bg>
    <p:spTree>
      <p:nvGrpSpPr>
        <p:cNvPr id="1" name=""/>
        <p:cNvGrpSpPr/>
        <p:nvPr/>
      </p:nvGrpSpPr>
      <p:grpSpPr>
        <a:xfrm>
          <a:off x="0" y="0"/>
          <a:ext cx="0" cy="0"/>
          <a:chOff x="0" y="0"/>
          <a:chExt cx="0" cy="0"/>
        </a:xfrm>
      </p:grpSpPr>
      <p:sp>
        <p:nvSpPr>
          <p:cNvPr id="2" name="AutoShape 2"/>
          <p:cNvSpPr/>
          <p:nvPr/>
        </p:nvSpPr>
        <p:spPr>
          <a:xfrm>
            <a:off x="9144000" y="0"/>
            <a:ext cx="9144000" cy="10287000"/>
          </a:xfrm>
          <a:prstGeom prst="rect">
            <a:avLst/>
          </a:prstGeom>
          <a:solidFill>
            <a:srgbClr val="FFFFFF"/>
          </a:solidFill>
        </p:spPr>
      </p:sp>
      <p:sp>
        <p:nvSpPr>
          <p:cNvPr id="3" name="Freeform 3"/>
          <p:cNvSpPr/>
          <p:nvPr/>
        </p:nvSpPr>
        <p:spPr>
          <a:xfrm>
            <a:off x="813158" y="932087"/>
            <a:ext cx="7587485" cy="8422826"/>
          </a:xfrm>
          <a:custGeom>
            <a:avLst/>
            <a:gdLst/>
            <a:ahLst/>
            <a:cxnLst/>
            <a:rect l="l" t="t" r="r" b="b"/>
            <a:pathLst>
              <a:path w="7587485" h="8422826">
                <a:moveTo>
                  <a:pt x="0" y="0"/>
                </a:moveTo>
                <a:lnTo>
                  <a:pt x="7587485" y="0"/>
                </a:lnTo>
                <a:lnTo>
                  <a:pt x="7587485" y="8422826"/>
                </a:lnTo>
                <a:lnTo>
                  <a:pt x="0" y="8422826"/>
                </a:lnTo>
                <a:lnTo>
                  <a:pt x="0" y="0"/>
                </a:lnTo>
                <a:close/>
              </a:path>
            </a:pathLst>
          </a:custGeom>
          <a:blipFill>
            <a:blip r:embed="rId2"/>
            <a:stretch>
              <a:fillRect l="-32882" r="-33273"/>
            </a:stretch>
          </a:blipFill>
        </p:spPr>
      </p:sp>
      <p:sp>
        <p:nvSpPr>
          <p:cNvPr id="4" name="TextBox 4"/>
          <p:cNvSpPr txBox="1"/>
          <p:nvPr/>
        </p:nvSpPr>
        <p:spPr>
          <a:xfrm>
            <a:off x="9337075" y="467527"/>
            <a:ext cx="8614227" cy="697794"/>
          </a:xfrm>
          <a:prstGeom prst="rect">
            <a:avLst/>
          </a:prstGeom>
        </p:spPr>
        <p:txBody>
          <a:bodyPr lIns="0" tIns="0" rIns="0" bIns="0" rtlCol="0" anchor="t">
            <a:spAutoFit/>
          </a:bodyPr>
          <a:lstStyle/>
          <a:p>
            <a:pPr marL="0" lvl="0" indent="0" algn="ctr">
              <a:lnSpc>
                <a:spcPts val="5644"/>
              </a:lnSpc>
            </a:pPr>
            <a:r>
              <a:rPr lang="en-US" sz="4341">
                <a:solidFill>
                  <a:srgbClr val="202020"/>
                </a:solidFill>
                <a:latin typeface="Open Sauce Bold"/>
              </a:rPr>
              <a:t>The origins of centering prayer</a:t>
            </a:r>
          </a:p>
        </p:txBody>
      </p:sp>
      <p:sp>
        <p:nvSpPr>
          <p:cNvPr id="5" name="TextBox 5"/>
          <p:cNvSpPr txBox="1"/>
          <p:nvPr/>
        </p:nvSpPr>
        <p:spPr>
          <a:xfrm>
            <a:off x="9408887" y="1847435"/>
            <a:ext cx="8614227" cy="7122795"/>
          </a:xfrm>
          <a:prstGeom prst="rect">
            <a:avLst/>
          </a:prstGeom>
        </p:spPr>
        <p:txBody>
          <a:bodyPr lIns="0" tIns="0" rIns="0" bIns="0" rtlCol="0" anchor="t">
            <a:spAutoFit/>
          </a:bodyPr>
          <a:lstStyle/>
          <a:p>
            <a:pPr marL="0" lvl="0" indent="0" algn="just">
              <a:lnSpc>
                <a:spcPts val="3780"/>
              </a:lnSpc>
            </a:pPr>
            <a:r>
              <a:rPr lang="en-US" sz="2700" spc="54">
                <a:solidFill>
                  <a:srgbClr val="202020"/>
                </a:solidFill>
                <a:latin typeface="Open Sauce"/>
              </a:rPr>
              <a:t>Centering Prayer is a simple Christian practice that helps us to locate and take refuge in our “inner room,” consent to the presence of God-in-2nd-person, and lead us into deep prayer, devotion, and contemplation of the divine. Largely popularized in recent decades by Father Thomas Keating, Centering Prayer traces its origin to the contemplative prayer of the Desert Fathers, the Lectio Divinia tradition of Benedectine monasticism, and to works like The Cloud of Unknowing and the writings of St. Teresa of Avila and St. John of the Cross. It endures to this day as one of the Christian tradition’s most powerful contemplative practices.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FBBCF"/>
        </a:solidFill>
        <a:effectLst/>
      </p:bgPr>
    </p:bg>
    <p:spTree>
      <p:nvGrpSpPr>
        <p:cNvPr id="1" name=""/>
        <p:cNvGrpSpPr/>
        <p:nvPr/>
      </p:nvGrpSpPr>
      <p:grpSpPr>
        <a:xfrm>
          <a:off x="0" y="0"/>
          <a:ext cx="0" cy="0"/>
          <a:chOff x="0" y="0"/>
          <a:chExt cx="0" cy="0"/>
        </a:xfrm>
      </p:grpSpPr>
      <p:sp>
        <p:nvSpPr>
          <p:cNvPr id="2" name="AutoShape 2"/>
          <p:cNvSpPr/>
          <p:nvPr/>
        </p:nvSpPr>
        <p:spPr>
          <a:xfrm>
            <a:off x="6642342" y="0"/>
            <a:ext cx="11645658" cy="10287000"/>
          </a:xfrm>
          <a:prstGeom prst="rect">
            <a:avLst/>
          </a:prstGeom>
          <a:solidFill>
            <a:srgbClr val="FFFFFF"/>
          </a:solidFill>
        </p:spPr>
      </p:sp>
      <p:sp>
        <p:nvSpPr>
          <p:cNvPr id="3" name="TextBox 3"/>
          <p:cNvSpPr txBox="1"/>
          <p:nvPr/>
        </p:nvSpPr>
        <p:spPr>
          <a:xfrm>
            <a:off x="559805" y="3489157"/>
            <a:ext cx="5290752" cy="2385697"/>
          </a:xfrm>
          <a:prstGeom prst="rect">
            <a:avLst/>
          </a:prstGeom>
        </p:spPr>
        <p:txBody>
          <a:bodyPr lIns="0" tIns="0" rIns="0" bIns="0" rtlCol="0" anchor="t">
            <a:spAutoFit/>
          </a:bodyPr>
          <a:lstStyle/>
          <a:p>
            <a:pPr marL="0" lvl="0" indent="0">
              <a:lnSpc>
                <a:spcPts val="6369"/>
              </a:lnSpc>
            </a:pPr>
            <a:r>
              <a:rPr lang="en-US" sz="4899">
                <a:solidFill>
                  <a:srgbClr val="FFFFFF"/>
                </a:solidFill>
                <a:latin typeface="Open Sauce Bold"/>
              </a:rPr>
              <a:t>Why you might pray a centering prayer</a:t>
            </a:r>
          </a:p>
        </p:txBody>
      </p:sp>
      <p:sp>
        <p:nvSpPr>
          <p:cNvPr id="4" name="TextBox 4"/>
          <p:cNvSpPr txBox="1"/>
          <p:nvPr/>
        </p:nvSpPr>
        <p:spPr>
          <a:xfrm>
            <a:off x="7380950" y="2505397"/>
            <a:ext cx="10168441" cy="5986780"/>
          </a:xfrm>
          <a:prstGeom prst="rect">
            <a:avLst/>
          </a:prstGeom>
        </p:spPr>
        <p:txBody>
          <a:bodyPr lIns="0" tIns="0" rIns="0" bIns="0" rtlCol="0" anchor="t">
            <a:spAutoFit/>
          </a:bodyPr>
          <a:lstStyle/>
          <a:p>
            <a:pPr>
              <a:lnSpc>
                <a:spcPts val="3379"/>
              </a:lnSpc>
              <a:spcBef>
                <a:spcPct val="0"/>
              </a:spcBef>
            </a:pPr>
            <a:r>
              <a:rPr lang="en-US" sz="2599">
                <a:solidFill>
                  <a:srgbClr val="000000"/>
                </a:solidFill>
                <a:latin typeface="Open Sauce"/>
              </a:rPr>
              <a:t>Goal is to quiet ourselves (thoughts, desires, imaginings) to cooperate more fully with the gift of God’s presence:</a:t>
            </a:r>
          </a:p>
          <a:p>
            <a:pPr>
              <a:lnSpc>
                <a:spcPts val="3379"/>
              </a:lnSpc>
            </a:pPr>
            <a:endParaRPr lang="en-US" sz="2599">
              <a:solidFill>
                <a:srgbClr val="000000"/>
              </a:solidFill>
              <a:latin typeface="Open Sauce"/>
            </a:endParaRPr>
          </a:p>
          <a:p>
            <a:pPr marL="561337" lvl="1" indent="-280669">
              <a:lnSpc>
                <a:spcPts val="3379"/>
              </a:lnSpc>
              <a:buFont typeface="Arial"/>
              <a:buChar char="•"/>
            </a:pPr>
            <a:r>
              <a:rPr lang="en-US" sz="2599">
                <a:solidFill>
                  <a:srgbClr val="000000"/>
                </a:solidFill>
                <a:latin typeface="Open Sauce"/>
              </a:rPr>
              <a:t>Moves from more active styles of prayer (verbal, mental, affective) toward more receptive prayer of resting in God.</a:t>
            </a:r>
          </a:p>
          <a:p>
            <a:pPr>
              <a:lnSpc>
                <a:spcPts val="3379"/>
              </a:lnSpc>
            </a:pPr>
            <a:endParaRPr lang="en-US" sz="2599">
              <a:solidFill>
                <a:srgbClr val="000000"/>
              </a:solidFill>
              <a:latin typeface="Open Sauce"/>
            </a:endParaRPr>
          </a:p>
          <a:p>
            <a:pPr marL="561337" lvl="1" indent="-280669">
              <a:lnSpc>
                <a:spcPts val="3379"/>
              </a:lnSpc>
              <a:buFont typeface="Arial"/>
              <a:buChar char="•"/>
            </a:pPr>
            <a:r>
              <a:rPr lang="en-US" sz="2599">
                <a:solidFill>
                  <a:srgbClr val="000000"/>
                </a:solidFill>
                <a:latin typeface="Open Sauce"/>
              </a:rPr>
              <a:t>Emphasizes prayer as personal relationship with God, fostered by regular practice of quiet peaceful contemplation. “Be still and know that I am God.” / “Be still and know that I am...” / “Be still and know…” / “Be still…” / “Be…” (Ps 46:10)</a:t>
            </a:r>
          </a:p>
          <a:p>
            <a:pPr>
              <a:lnSpc>
                <a:spcPts val="3379"/>
              </a:lnSpc>
              <a:spcBef>
                <a:spcPct val="0"/>
              </a:spcBef>
            </a:pPr>
            <a:r>
              <a:rPr lang="en-US" sz="2599">
                <a:solidFill>
                  <a:srgbClr val="000000"/>
                </a:solidFill>
                <a:latin typeface="Open Sauce"/>
              </a:rPr>
              <a:t> </a:t>
            </a:r>
          </a:p>
          <a:p>
            <a:pPr marL="561337" lvl="1" indent="-280669">
              <a:lnSpc>
                <a:spcPts val="3379"/>
              </a:lnSpc>
              <a:buFont typeface="Arial"/>
              <a:buChar char="•"/>
            </a:pPr>
            <a:r>
              <a:rPr lang="en-US" sz="2599">
                <a:solidFill>
                  <a:srgbClr val="000000"/>
                </a:solidFill>
                <a:latin typeface="Open Sauce"/>
              </a:rPr>
              <a:t>Christian goal: deepen relationship to God through the grace of contemplation.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60737" y="-304051"/>
            <a:ext cx="9258300" cy="10714160"/>
          </a:xfrm>
          <a:custGeom>
            <a:avLst/>
            <a:gdLst/>
            <a:ahLst/>
            <a:cxnLst/>
            <a:rect l="l" t="t" r="r" b="b"/>
            <a:pathLst>
              <a:path w="9258300" h="10714160">
                <a:moveTo>
                  <a:pt x="0" y="0"/>
                </a:moveTo>
                <a:lnTo>
                  <a:pt x="9258300" y="0"/>
                </a:lnTo>
                <a:lnTo>
                  <a:pt x="9258300" y="10714160"/>
                </a:lnTo>
                <a:lnTo>
                  <a:pt x="0" y="10714160"/>
                </a:lnTo>
                <a:lnTo>
                  <a:pt x="0" y="0"/>
                </a:lnTo>
                <a:close/>
              </a:path>
            </a:pathLst>
          </a:custGeom>
          <a:blipFill>
            <a:blip r:embed="rId2"/>
            <a:stretch>
              <a:fillRect l="-7862" r="-7862"/>
            </a:stretch>
          </a:blipFill>
        </p:spPr>
      </p:sp>
      <p:sp>
        <p:nvSpPr>
          <p:cNvPr id="3" name="TextBox 3"/>
          <p:cNvSpPr txBox="1"/>
          <p:nvPr/>
        </p:nvSpPr>
        <p:spPr>
          <a:xfrm>
            <a:off x="7216094" y="-47625"/>
            <a:ext cx="11071906" cy="2744933"/>
          </a:xfrm>
          <a:prstGeom prst="rect">
            <a:avLst/>
          </a:prstGeom>
        </p:spPr>
        <p:txBody>
          <a:bodyPr lIns="0" tIns="0" rIns="0" bIns="0" rtlCol="0" anchor="t">
            <a:spAutoFit/>
          </a:bodyPr>
          <a:lstStyle/>
          <a:p>
            <a:pPr algn="ctr">
              <a:lnSpc>
                <a:spcPts val="7286"/>
              </a:lnSpc>
            </a:pPr>
            <a:r>
              <a:rPr lang="en-US" sz="5604">
                <a:solidFill>
                  <a:srgbClr val="202020"/>
                </a:solidFill>
                <a:latin typeface="Open Sauce Bold"/>
              </a:rPr>
              <a:t>How to practice praying a centering prayer</a:t>
            </a:r>
          </a:p>
          <a:p>
            <a:pPr marL="0" lvl="0" indent="0">
              <a:lnSpc>
                <a:spcPts val="7286"/>
              </a:lnSpc>
            </a:pPr>
            <a:endParaRPr lang="en-US" sz="5604">
              <a:solidFill>
                <a:srgbClr val="202020"/>
              </a:solidFill>
              <a:latin typeface="Open Sauce Bold"/>
            </a:endParaRPr>
          </a:p>
        </p:txBody>
      </p:sp>
      <p:sp>
        <p:nvSpPr>
          <p:cNvPr id="4" name="TextBox 4"/>
          <p:cNvSpPr txBox="1"/>
          <p:nvPr/>
        </p:nvSpPr>
        <p:spPr>
          <a:xfrm>
            <a:off x="7779332" y="2018584"/>
            <a:ext cx="10078267" cy="8391525"/>
          </a:xfrm>
          <a:prstGeom prst="rect">
            <a:avLst/>
          </a:prstGeom>
        </p:spPr>
        <p:txBody>
          <a:bodyPr lIns="0" tIns="0" rIns="0" bIns="0" rtlCol="0" anchor="t">
            <a:spAutoFit/>
          </a:bodyPr>
          <a:lstStyle/>
          <a:p>
            <a:pPr algn="just">
              <a:lnSpc>
                <a:spcPts val="3359"/>
              </a:lnSpc>
              <a:spcBef>
                <a:spcPct val="0"/>
              </a:spcBef>
            </a:pPr>
            <a:r>
              <a:rPr lang="en-US" sz="2799">
                <a:solidFill>
                  <a:srgbClr val="202020"/>
                </a:solidFill>
                <a:latin typeface="Open Sauce SemiBold"/>
              </a:rPr>
              <a:t>Take 20 minutes out of your day, and do the following:</a:t>
            </a:r>
          </a:p>
          <a:p>
            <a:pPr algn="just">
              <a:lnSpc>
                <a:spcPts val="3359"/>
              </a:lnSpc>
              <a:spcBef>
                <a:spcPct val="0"/>
              </a:spcBef>
            </a:pPr>
            <a:endParaRPr lang="en-US" sz="2799">
              <a:solidFill>
                <a:srgbClr val="202020"/>
              </a:solidFill>
              <a:latin typeface="Open Sauce SemiBold"/>
            </a:endParaRPr>
          </a:p>
          <a:p>
            <a:pPr marL="604516" lvl="1" indent="-302258" algn="just">
              <a:lnSpc>
                <a:spcPts val="3359"/>
              </a:lnSpc>
              <a:spcBef>
                <a:spcPct val="0"/>
              </a:spcBef>
              <a:buFont typeface="Arial"/>
              <a:buChar char="•"/>
            </a:pPr>
            <a:r>
              <a:rPr lang="en-US" sz="2799">
                <a:solidFill>
                  <a:srgbClr val="202020"/>
                </a:solidFill>
                <a:latin typeface="Open Sauce SemiBold"/>
              </a:rPr>
              <a:t>Choose a sacred word as the symbol of your intention to consent to God’s presence and action within (e.g. God, Christ, I AM, Love, Now, Faith, Amen, Father, Abba, Jesus, Lord, Saviour, Divine, Holy, Peace, Spirit, Hope etc.).</a:t>
            </a:r>
          </a:p>
          <a:p>
            <a:pPr algn="just">
              <a:lnSpc>
                <a:spcPts val="3359"/>
              </a:lnSpc>
              <a:spcBef>
                <a:spcPct val="0"/>
              </a:spcBef>
            </a:pPr>
            <a:endParaRPr lang="en-US" sz="2799">
              <a:solidFill>
                <a:srgbClr val="202020"/>
              </a:solidFill>
              <a:latin typeface="Open Sauce SemiBold"/>
            </a:endParaRPr>
          </a:p>
          <a:p>
            <a:pPr marL="604516" lvl="1" indent="-302258" algn="just">
              <a:lnSpc>
                <a:spcPts val="3359"/>
              </a:lnSpc>
              <a:spcBef>
                <a:spcPct val="0"/>
              </a:spcBef>
              <a:buFont typeface="Arial"/>
              <a:buChar char="•"/>
            </a:pPr>
            <a:r>
              <a:rPr lang="en-US" sz="2799">
                <a:solidFill>
                  <a:srgbClr val="202020"/>
                </a:solidFill>
                <a:latin typeface="Open Sauce SemiBold"/>
              </a:rPr>
              <a:t>Sitting comfortably and with eyes closed, settle briefly and silently introduce the sacred word as the symbol of your consent to God’s presence and action within.</a:t>
            </a:r>
          </a:p>
          <a:p>
            <a:pPr algn="just">
              <a:lnSpc>
                <a:spcPts val="3359"/>
              </a:lnSpc>
              <a:spcBef>
                <a:spcPct val="0"/>
              </a:spcBef>
            </a:pPr>
            <a:endParaRPr lang="en-US" sz="2799">
              <a:solidFill>
                <a:srgbClr val="202020"/>
              </a:solidFill>
              <a:latin typeface="Open Sauce SemiBold"/>
            </a:endParaRPr>
          </a:p>
          <a:p>
            <a:pPr marL="604516" lvl="1" indent="-302258" algn="just">
              <a:lnSpc>
                <a:spcPts val="3359"/>
              </a:lnSpc>
              <a:spcBef>
                <a:spcPct val="0"/>
              </a:spcBef>
              <a:buFont typeface="Arial"/>
              <a:buChar char="•"/>
            </a:pPr>
            <a:r>
              <a:rPr lang="en-US" sz="2799">
                <a:solidFill>
                  <a:srgbClr val="202020"/>
                </a:solidFill>
                <a:latin typeface="Open Sauce SemiBold"/>
              </a:rPr>
              <a:t>When you become aware of thoughts, return ever-so-gently to the sacred word.</a:t>
            </a:r>
          </a:p>
          <a:p>
            <a:pPr algn="just">
              <a:lnSpc>
                <a:spcPts val="3359"/>
              </a:lnSpc>
              <a:spcBef>
                <a:spcPct val="0"/>
              </a:spcBef>
            </a:pPr>
            <a:endParaRPr lang="en-US" sz="2799">
              <a:solidFill>
                <a:srgbClr val="202020"/>
              </a:solidFill>
              <a:latin typeface="Open Sauce SemiBold"/>
            </a:endParaRPr>
          </a:p>
          <a:p>
            <a:pPr marL="604516" lvl="1" indent="-302258" algn="just">
              <a:lnSpc>
                <a:spcPts val="3359"/>
              </a:lnSpc>
              <a:spcBef>
                <a:spcPct val="0"/>
              </a:spcBef>
              <a:buFont typeface="Arial"/>
              <a:buChar char="•"/>
            </a:pPr>
            <a:r>
              <a:rPr lang="en-US" sz="2799">
                <a:solidFill>
                  <a:srgbClr val="202020"/>
                </a:solidFill>
                <a:latin typeface="Open Sauce SemiBold"/>
              </a:rPr>
              <a:t>At the end of the prayer period, remain in silence with eyes closed for a couple of minutes, before returning to the rest of your day.</a:t>
            </a:r>
          </a:p>
          <a:p>
            <a:pPr algn="just">
              <a:lnSpc>
                <a:spcPts val="3359"/>
              </a:lnSpc>
              <a:spcBef>
                <a:spcPct val="0"/>
              </a:spcBef>
            </a:pPr>
            <a:endParaRPr lang="en-US" sz="2799">
              <a:solidFill>
                <a:srgbClr val="202020"/>
              </a:solidFill>
              <a:latin typeface="Open Sauce Semi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1F8542-F387-B9AA-13A2-9BDF3D1169DA}"/>
              </a:ext>
            </a:extLst>
          </p:cNvPr>
          <p:cNvSpPr txBox="1"/>
          <p:nvPr/>
        </p:nvSpPr>
        <p:spPr>
          <a:xfrm>
            <a:off x="483080" y="558560"/>
            <a:ext cx="17494369" cy="97872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latin typeface="Open Sauce"/>
              </a:rPr>
              <a:t>A Breathing Exercise to stillness</a:t>
            </a:r>
            <a:endParaRPr lang="en-US" sz="3600" b="1">
              <a:latin typeface="Open Sauce"/>
              <a:cs typeface="Calibri"/>
            </a:endParaRPr>
          </a:p>
          <a:p>
            <a:endParaRPr lang="en-US" b="1" dirty="0">
              <a:solidFill>
                <a:srgbClr val="054155"/>
              </a:solidFill>
              <a:latin typeface="Raleway"/>
            </a:endParaRPr>
          </a:p>
          <a:p>
            <a:pPr marL="457200" indent="-457200">
              <a:buFont typeface="Arial"/>
              <a:buChar char="•"/>
            </a:pPr>
            <a:r>
              <a:rPr lang="en-US" sz="2400" dirty="0">
                <a:latin typeface="Open Sauce"/>
              </a:rPr>
              <a:t>Close your eyes and let your body come to a quietness and stillness.</a:t>
            </a:r>
          </a:p>
          <a:p>
            <a:pPr marL="457200" indent="-457200">
              <a:buFont typeface="Arial"/>
              <a:buChar char="•"/>
            </a:pPr>
            <a:endParaRPr lang="en-US" sz="2400" dirty="0">
              <a:latin typeface="Open Sauce"/>
            </a:endParaRPr>
          </a:p>
          <a:p>
            <a:pPr marL="457200" indent="-457200">
              <a:buFont typeface="Arial"/>
              <a:buChar char="•"/>
            </a:pPr>
            <a:r>
              <a:rPr lang="en-US" sz="2400" dirty="0">
                <a:latin typeface="Open Sauce"/>
              </a:rPr>
              <a:t>Listen to your breathing.</a:t>
            </a:r>
          </a:p>
          <a:p>
            <a:endParaRPr lang="en-US" sz="2400" dirty="0">
              <a:latin typeface="Open Sauce"/>
            </a:endParaRPr>
          </a:p>
          <a:p>
            <a:pPr marL="457200" indent="-457200">
              <a:buFont typeface="Arial"/>
              <a:buChar char="•"/>
            </a:pPr>
            <a:r>
              <a:rPr lang="en-US" sz="2400">
                <a:latin typeface="Open Sauce"/>
              </a:rPr>
              <a:t>Breathe in slowly…</a:t>
            </a:r>
            <a:endParaRPr lang="en-US" sz="2400" dirty="0">
              <a:latin typeface="Open Sauce"/>
            </a:endParaRPr>
          </a:p>
          <a:p>
            <a:pPr marL="457200" indent="-457200">
              <a:buFont typeface="Arial"/>
              <a:buChar char="•"/>
            </a:pPr>
            <a:endParaRPr lang="en-US" sz="2400" dirty="0">
              <a:latin typeface="Open Sauce"/>
            </a:endParaRPr>
          </a:p>
          <a:p>
            <a:pPr marL="457200" indent="-457200">
              <a:buFont typeface="Arial"/>
              <a:buChar char="•"/>
            </a:pPr>
            <a:r>
              <a:rPr lang="en-US" sz="2400" dirty="0">
                <a:latin typeface="Open Sauce"/>
              </a:rPr>
              <a:t>Breathe out slowly... (Repeat 3 or 4 times)</a:t>
            </a:r>
          </a:p>
          <a:p>
            <a:endParaRPr lang="en-US" sz="2400" dirty="0">
              <a:latin typeface="Open Sauce"/>
            </a:endParaRPr>
          </a:p>
          <a:p>
            <a:pPr marL="457200" indent="-457200">
              <a:buFont typeface="Arial"/>
              <a:buChar char="•"/>
            </a:pPr>
            <a:r>
              <a:rPr lang="en-US" sz="2400" err="1">
                <a:latin typeface="Open Sauce"/>
              </a:rPr>
              <a:t>Practise</a:t>
            </a:r>
            <a:r>
              <a:rPr lang="en-US" sz="2400" dirty="0">
                <a:latin typeface="Open Sauce"/>
              </a:rPr>
              <a:t> breathing in through your nose and out through pursed lips. This is a special way of breathing when we meditate.  Feel your breath as it comes in through your nose and as it passes over your lips.</a:t>
            </a:r>
          </a:p>
          <a:p>
            <a:endParaRPr lang="en-US" sz="2400" dirty="0">
              <a:latin typeface="Open Sauce"/>
            </a:endParaRPr>
          </a:p>
          <a:p>
            <a:pPr marL="457200" indent="-457200">
              <a:buFont typeface="Arial"/>
              <a:buChar char="•"/>
            </a:pPr>
            <a:r>
              <a:rPr lang="en-US" sz="2400" dirty="0">
                <a:latin typeface="Open Sauce"/>
              </a:rPr>
              <a:t>Now, as you breathe in, count to four in your mind: In, two three four; and then blow out through your lips, out, two, three, four.  You might pray as you breathe: Come Lord Je- sus.</a:t>
            </a:r>
          </a:p>
          <a:p>
            <a:pPr marL="457200" indent="-457200">
              <a:buFont typeface="Arial"/>
              <a:buChar char="•"/>
            </a:pPr>
            <a:endParaRPr lang="en-US" sz="2400" dirty="0">
              <a:latin typeface="Open Sauce"/>
            </a:endParaRPr>
          </a:p>
          <a:p>
            <a:pPr marL="457200" indent="-457200">
              <a:buFont typeface="Arial"/>
              <a:buChar char="•"/>
            </a:pPr>
            <a:r>
              <a:rPr lang="en-US" sz="2400" dirty="0">
                <a:latin typeface="Open Sauce"/>
              </a:rPr>
              <a:t>Continue this pattern of breathing.</a:t>
            </a:r>
          </a:p>
          <a:p>
            <a:pPr marL="457200" indent="-457200">
              <a:buFont typeface="Arial"/>
              <a:buChar char="•"/>
            </a:pPr>
            <a:endParaRPr lang="en-US" sz="2400" dirty="0">
              <a:latin typeface="Open Sauce"/>
            </a:endParaRPr>
          </a:p>
          <a:p>
            <a:pPr marL="457200" indent="-457200">
              <a:buFont typeface="Arial"/>
              <a:buChar char="•"/>
            </a:pPr>
            <a:r>
              <a:rPr lang="en-US" sz="2400" dirty="0">
                <a:latin typeface="Open Sauce"/>
              </a:rPr>
              <a:t>Now, discontinue your mantra.  As you sit in stillness and silence, be prepared to wait as the Spirit of God surrounds you and rests with you and in you and by you, becoming part of you, even as you become part of the very pulse of the universe. Rest in God, even as God rests in you. There is nothing to do, but wait and rest in God….</a:t>
            </a:r>
          </a:p>
          <a:p>
            <a:pPr marL="457200" indent="-457200">
              <a:buFont typeface="Arial"/>
              <a:buChar char="•"/>
            </a:pPr>
            <a:endParaRPr lang="en-US" sz="2400" dirty="0">
              <a:latin typeface="Open Sauce"/>
            </a:endParaRPr>
          </a:p>
          <a:p>
            <a:pPr marL="457200" indent="-457200">
              <a:buFont typeface="Arial"/>
              <a:buChar char="•"/>
            </a:pPr>
            <a:r>
              <a:rPr lang="en-US" sz="2400" dirty="0">
                <a:latin typeface="Open Sauce"/>
              </a:rPr>
              <a:t>When you are ready, come back to the present, take a deep cleansing breath and open your eyes.</a:t>
            </a:r>
          </a:p>
          <a:p>
            <a:pPr marL="457200" indent="-457200">
              <a:buFont typeface="Arial"/>
              <a:buChar char="•"/>
            </a:pPr>
            <a:endParaRPr lang="en-US" sz="2400" dirty="0">
              <a:latin typeface="Open Sauce"/>
            </a:endParaRPr>
          </a:p>
          <a:p>
            <a:pPr marL="457200" indent="-457200">
              <a:buFont typeface="Arial"/>
              <a:buChar char="•"/>
            </a:pPr>
            <a:r>
              <a:rPr lang="en-US" sz="2400" dirty="0">
                <a:latin typeface="Open Sauce"/>
              </a:rPr>
              <a:t>You might wish to journal this experience, or to offer a prayer of thanks to God for the experience.</a:t>
            </a:r>
          </a:p>
        </p:txBody>
      </p:sp>
    </p:spTree>
    <p:extLst>
      <p:ext uri="{BB962C8B-B14F-4D97-AF65-F5344CB8AC3E}">
        <p14:creationId xmlns:p14="http://schemas.microsoft.com/office/powerpoint/2010/main" val="213181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FBBCF"/>
        </a:solidFill>
        <a:effectLst/>
      </p:bgPr>
    </p:bg>
    <p:spTree>
      <p:nvGrpSpPr>
        <p:cNvPr id="1" name=""/>
        <p:cNvGrpSpPr/>
        <p:nvPr/>
      </p:nvGrpSpPr>
      <p:grpSpPr>
        <a:xfrm>
          <a:off x="0" y="0"/>
          <a:ext cx="0" cy="0"/>
          <a:chOff x="0" y="0"/>
          <a:chExt cx="0" cy="0"/>
        </a:xfrm>
      </p:grpSpPr>
      <p:pic>
        <p:nvPicPr>
          <p:cNvPr id="2" name="videoplayback (3)">
            <a:hlinkClick r:id="" action="ppaction://media"/>
            <a:extLst>
              <a:ext uri="{FF2B5EF4-FFF2-40B4-BE49-F238E27FC236}">
                <a16:creationId xmlns:a16="http://schemas.microsoft.com/office/drawing/2014/main" id="{AB9C6582-3A2B-DD46-EFDB-4465A528DF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95267" y="1395542"/>
            <a:ext cx="14284411" cy="8345444"/>
          </a:xfrm>
          <a:prstGeom prst="rect">
            <a:avLst/>
          </a:prstGeom>
        </p:spPr>
      </p:pic>
      <p:sp>
        <p:nvSpPr>
          <p:cNvPr id="5" name="TextBox 4">
            <a:extLst>
              <a:ext uri="{FF2B5EF4-FFF2-40B4-BE49-F238E27FC236}">
                <a16:creationId xmlns:a16="http://schemas.microsoft.com/office/drawing/2014/main" id="{9B629A00-6AF7-8CE0-A5C0-1326DF44732F}"/>
              </a:ext>
            </a:extLst>
          </p:cNvPr>
          <p:cNvSpPr txBox="1"/>
          <p:nvPr/>
        </p:nvSpPr>
        <p:spPr>
          <a:xfrm>
            <a:off x="2289089" y="481914"/>
            <a:ext cx="14265875"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150" b="1" dirty="0">
                <a:solidFill>
                  <a:srgbClr val="FFFFFF"/>
                </a:solidFill>
                <a:latin typeface="Open Sauce Bold"/>
              </a:rPr>
              <a:t>Explaining Centering Prayer</a:t>
            </a:r>
            <a:endParaRPr lang="en-US" dirty="0">
              <a:ea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690a795-f21e-4b7b-8d1a-7e94d6b69746">
      <Terms xmlns="http://schemas.microsoft.com/office/infopath/2007/PartnerControls"/>
    </lcf76f155ced4ddcb4097134ff3c332f>
    <TaxCatchAll xmlns="723d6732-34fe-47f3-aa85-330b4c357a0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194C16BBE87C94DA93B9BD6E75291F3" ma:contentTypeVersion="13" ma:contentTypeDescription="Create a new document." ma:contentTypeScope="" ma:versionID="193bf641c79128c37c6764942c54d15b">
  <xsd:schema xmlns:xsd="http://www.w3.org/2001/XMLSchema" xmlns:xs="http://www.w3.org/2001/XMLSchema" xmlns:p="http://schemas.microsoft.com/office/2006/metadata/properties" xmlns:ns2="4690a795-f21e-4b7b-8d1a-7e94d6b69746" xmlns:ns3="723d6732-34fe-47f3-aa85-330b4c357a03" targetNamespace="http://schemas.microsoft.com/office/2006/metadata/properties" ma:root="true" ma:fieldsID="e5387f82831572ffba7838c16858bd26" ns2:_="" ns3:_="">
    <xsd:import namespace="4690a795-f21e-4b7b-8d1a-7e94d6b69746"/>
    <xsd:import namespace="723d6732-34fe-47f3-aa85-330b4c357a0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90a795-f21e-4b7b-8d1a-7e94d6b697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e9b9404-e72a-4351-b1fa-0cbc25905e6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3d6732-34fe-47f3-aa85-330b4c357a03" elementFormDefault="qualified">
    <xsd:import namespace="http://schemas.microsoft.com/office/2006/documentManagement/types"/>
    <xsd:import namespace="http://schemas.microsoft.com/office/infopath/2007/PartnerControls"/>
    <xsd:element name="TaxCatchAll" ma:index="17" nillable="true" ma:displayName="Taxonomy Catch All Column" ma:description="" ma:hidden="true" ma:list="{fccf73e2-5007-41c0-8d07-c7c580af5049}" ma:internalName="TaxCatchAll" ma:showField="CatchAllData" ma:web="723d6732-34fe-47f3-aa85-330b4c357a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be9b9404-e72a-4351-b1fa-0cbc25905e61" ContentTypeId="0x010100F11B04EFEED17A4881869C310E832AA7" PreviousValue="false" LastSyncTimeStamp="2023-03-30T09:48:17.05Z"/>
</file>

<file path=customXml/itemProps1.xml><?xml version="1.0" encoding="utf-8"?>
<ds:datastoreItem xmlns:ds="http://schemas.openxmlformats.org/officeDocument/2006/customXml" ds:itemID="{5606B4CC-B993-482B-8527-F8C8A1C15973}">
  <ds:schemaRefs>
    <ds:schemaRef ds:uri="http://schemas.microsoft.com/sharepoint/v3/contenttype/forms"/>
  </ds:schemaRefs>
</ds:datastoreItem>
</file>

<file path=customXml/itemProps2.xml><?xml version="1.0" encoding="utf-8"?>
<ds:datastoreItem xmlns:ds="http://schemas.openxmlformats.org/officeDocument/2006/customXml" ds:itemID="{364ED59F-2939-4234-B066-8DD3FFBD0B7E}">
  <ds:schemaRefs>
    <ds:schemaRef ds:uri="http://schemas.microsoft.com/office/2006/metadata/properties"/>
    <ds:schemaRef ds:uri="http://schemas.microsoft.com/office/infopath/2007/PartnerControls"/>
    <ds:schemaRef ds:uri="http://schemas.microsoft.com/sharepoint/v3/fields"/>
    <ds:schemaRef ds:uri="http://schemas.microsoft.com/sharepoint/v3"/>
  </ds:schemaRefs>
</ds:datastoreItem>
</file>

<file path=customXml/itemProps3.xml><?xml version="1.0" encoding="utf-8"?>
<ds:datastoreItem xmlns:ds="http://schemas.openxmlformats.org/officeDocument/2006/customXml" ds:itemID="{6663F49C-BC3C-4C75-B9D1-22DFE484B722}"/>
</file>

<file path=customXml/itemProps4.xml><?xml version="1.0" encoding="utf-8"?>
<ds:datastoreItem xmlns:ds="http://schemas.openxmlformats.org/officeDocument/2006/customXml" ds:itemID="{C544032B-6375-4E4E-9F01-A589B24BF706}">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7</Slides>
  <Notes>0</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Centering Prayer: Module</dc:title>
  <cp:revision>34</cp:revision>
  <dcterms:created xsi:type="dcterms:W3CDTF">2006-08-16T00:00:00Z</dcterms:created>
  <dcterms:modified xsi:type="dcterms:W3CDTF">2023-06-04T07:35:02Z</dcterms:modified>
  <dc:identifier>DAFk1ZAO5AU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0x010100B194C16BBE87C94DA93B9BD6E75291F3</vt:lpwstr>
  </property>
  <property fmtid="{D5CDD505-2E9C-101B-9397-08002B2CF9AE}" pid="3" name="MSIP_Label_36a5eb60-4059-4488-b04a-9ad280793a16_Enabled">
    <vt:lpwstr>true</vt:lpwstr>
  </property>
  <property fmtid="{D5CDD505-2E9C-101B-9397-08002B2CF9AE}" pid="4" name="MSIP_Label_36a5eb60-4059-4488-b04a-9ad280793a16_SetDate">
    <vt:lpwstr>2023-06-04T06:36:37Z</vt:lpwstr>
  </property>
  <property fmtid="{D5CDD505-2E9C-101B-9397-08002B2CF9AE}" pid="5" name="MSIP_Label_36a5eb60-4059-4488-b04a-9ad280793a16_Method">
    <vt:lpwstr>Standard</vt:lpwstr>
  </property>
  <property fmtid="{D5CDD505-2E9C-101B-9397-08002B2CF9AE}" pid="6" name="MSIP_Label_36a5eb60-4059-4488-b04a-9ad280793a16_Name">
    <vt:lpwstr>All Employees (unrestricted)</vt:lpwstr>
  </property>
  <property fmtid="{D5CDD505-2E9C-101B-9397-08002B2CF9AE}" pid="7" name="MSIP_Label_36a5eb60-4059-4488-b04a-9ad280793a16_SiteId">
    <vt:lpwstr>4cc1a18c-6a9a-42ff-a3ea-8bfca4cdb35f</vt:lpwstr>
  </property>
  <property fmtid="{D5CDD505-2E9C-101B-9397-08002B2CF9AE}" pid="8" name="MSIP_Label_36a5eb60-4059-4488-b04a-9ad280793a16_ActionId">
    <vt:lpwstr>396055f9-f3b8-417e-a875-8d16b477f1d4</vt:lpwstr>
  </property>
  <property fmtid="{D5CDD505-2E9C-101B-9397-08002B2CF9AE}" pid="9" name="MSIP_Label_36a5eb60-4059-4488-b04a-9ad280793a16_ContentBits">
    <vt:lpwstr>0</vt:lpwstr>
  </property>
  <property fmtid="{D5CDD505-2E9C-101B-9397-08002B2CF9AE}" pid="10" name="Order">
    <vt:lpwstr>275600.000000000</vt:lpwstr>
  </property>
  <property fmtid="{D5CDD505-2E9C-101B-9397-08002B2CF9AE}" pid="11" name="xd_ProgID">
    <vt:lpwstr/>
  </property>
  <property fmtid="{D5CDD505-2E9C-101B-9397-08002B2CF9AE}" pid="12" name="_SourceUrl">
    <vt:lpwstr/>
  </property>
  <property fmtid="{D5CDD505-2E9C-101B-9397-08002B2CF9AE}" pid="13" name="_SharedFileIndex">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y fmtid="{D5CDD505-2E9C-101B-9397-08002B2CF9AE}" pid="18" name="xd_Signature">
    <vt:lpwstr/>
  </property>
</Properties>
</file>