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Benedict" charset="0"/>
      <p:regular r:id="rId15"/>
    </p:embeddedFont>
    <p:embeddedFont>
      <p:font typeface="Calibri" panose="020F0502020204030204" pitchFamily="34" charset="0"/>
      <p:regular r:id="rId16"/>
      <p:bold r:id="rId17"/>
      <p:italic r:id="rId18"/>
      <p:boldItalic r:id="rId19"/>
    </p:embeddedFont>
    <p:embeddedFont>
      <p:font typeface="DIN Condensed" panose="020B0604020202020204" charset="0"/>
      <p:regular r:id="rId20"/>
    </p:embeddedFont>
    <p:embeddedFont>
      <p:font typeface="Open Sauce" panose="020B0604020202020204" charset="0"/>
      <p:regular r:id="rId21"/>
    </p:embeddedFont>
    <p:embeddedFont>
      <p:font typeface="Open Sauce Bold" panose="020B0604020202020204" charset="0"/>
      <p:regular r:id="rId22"/>
    </p:embeddedFont>
    <p:embeddedFont>
      <p:font typeface="Open Sauce Semi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60CF4-1C0F-87BC-065A-BEE8154FE8B7}" v="30" dt="2023-06-03T07:09:05.104"/>
    <p1510:client id="{CC189CC6-41DB-9F4A-9478-32C0786BC355}" v="28" dt="2023-06-03T07:10:24.288"/>
    <p1510:client id="{FA85072E-5B2A-DCED-E8AD-37634ECA55D0}" v="49" dt="2023-06-04T07:42:00.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font" Target="fonts/font1.fntdata"/><Relationship Id="rId23" Type="http://schemas.openxmlformats.org/officeDocument/2006/relationships/font" Target="fonts/font9.fntdata"/><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font" Target="fonts/font5.fntdata"/><Relationship Id="rId27" Type="http://schemas.openxmlformats.org/officeDocument/2006/relationships/tableStyles" Target="tableStyle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C3860CF4-1C0F-87BC-065A-BEE8154FE8B7}"/>
    <pc:docChg chg="modSld">
      <pc:chgData name="Bernadette Scott" userId="S::bernadette.scott@vinnies-cg.org.au::59d7f2bb-14b4-401c-ba39-1580fa7f662f" providerId="AD" clId="Web-{C3860CF4-1C0F-87BC-065A-BEE8154FE8B7}" dt="2023-06-03T07:09:05.104" v="16"/>
      <pc:docMkLst>
        <pc:docMk/>
      </pc:docMkLst>
      <pc:sldChg chg="modSp">
        <pc:chgData name="Bernadette Scott" userId="S::bernadette.scott@vinnies-cg.org.au::59d7f2bb-14b4-401c-ba39-1580fa7f662f" providerId="AD" clId="Web-{C3860CF4-1C0F-87BC-065A-BEE8154FE8B7}" dt="2023-06-03T07:07:36.560" v="3"/>
        <pc:sldMkLst>
          <pc:docMk/>
          <pc:sldMk cId="0" sldId="256"/>
        </pc:sldMkLst>
        <pc:spChg chg="mod">
          <ac:chgData name="Bernadette Scott" userId="S::bernadette.scott@vinnies-cg.org.au::59d7f2bb-14b4-401c-ba39-1580fa7f662f" providerId="AD" clId="Web-{C3860CF4-1C0F-87BC-065A-BEE8154FE8B7}" dt="2023-06-03T07:07:36.560" v="3"/>
          <ac:spMkLst>
            <pc:docMk/>
            <pc:sldMk cId="0" sldId="256"/>
            <ac:spMk id="2" creationId="{00000000-0000-0000-0000-000000000000}"/>
          </ac:spMkLst>
        </pc:spChg>
        <pc:spChg chg="mod">
          <ac:chgData name="Bernadette Scott" userId="S::bernadette.scott@vinnies-cg.org.au::59d7f2bb-14b4-401c-ba39-1580fa7f662f" providerId="AD" clId="Web-{C3860CF4-1C0F-87BC-065A-BEE8154FE8B7}" dt="2023-06-03T07:07:08.309" v="1" actId="20577"/>
          <ac:spMkLst>
            <pc:docMk/>
            <pc:sldMk cId="0" sldId="256"/>
            <ac:spMk id="6" creationId="{A6B0A990-C258-6FBE-D493-4A1F72DAEA9F}"/>
          </ac:spMkLst>
        </pc:spChg>
      </pc:sldChg>
      <pc:sldChg chg="modSp">
        <pc:chgData name="Bernadette Scott" userId="S::bernadette.scott@vinnies-cg.org.au::59d7f2bb-14b4-401c-ba39-1580fa7f662f" providerId="AD" clId="Web-{C3860CF4-1C0F-87BC-065A-BEE8154FE8B7}" dt="2023-06-03T07:08:15.483" v="6" actId="1076"/>
        <pc:sldMkLst>
          <pc:docMk/>
          <pc:sldMk cId="0" sldId="259"/>
        </pc:sldMkLst>
        <pc:spChg chg="mod">
          <ac:chgData name="Bernadette Scott" userId="S::bernadette.scott@vinnies-cg.org.au::59d7f2bb-14b4-401c-ba39-1580fa7f662f" providerId="AD" clId="Web-{C3860CF4-1C0F-87BC-065A-BEE8154FE8B7}" dt="2023-06-03T07:08:15.483" v="6" actId="1076"/>
          <ac:spMkLst>
            <pc:docMk/>
            <pc:sldMk cId="0" sldId="259"/>
            <ac:spMk id="3" creationId="{00000000-0000-0000-0000-000000000000}"/>
          </ac:spMkLst>
        </pc:spChg>
      </pc:sldChg>
      <pc:sldChg chg="modSp">
        <pc:chgData name="Bernadette Scott" userId="S::bernadette.scott@vinnies-cg.org.au::59d7f2bb-14b4-401c-ba39-1580fa7f662f" providerId="AD" clId="Web-{C3860CF4-1C0F-87BC-065A-BEE8154FE8B7}" dt="2023-06-03T07:08:33.047" v="12" actId="20577"/>
        <pc:sldMkLst>
          <pc:docMk/>
          <pc:sldMk cId="0" sldId="260"/>
        </pc:sldMkLst>
        <pc:spChg chg="mod">
          <ac:chgData name="Bernadette Scott" userId="S::bernadette.scott@vinnies-cg.org.au::59d7f2bb-14b4-401c-ba39-1580fa7f662f" providerId="AD" clId="Web-{C3860CF4-1C0F-87BC-065A-BEE8154FE8B7}" dt="2023-06-03T07:08:33.047" v="12" actId="20577"/>
          <ac:spMkLst>
            <pc:docMk/>
            <pc:sldMk cId="0" sldId="260"/>
            <ac:spMk id="7" creationId="{00000000-0000-0000-0000-000000000000}"/>
          </ac:spMkLst>
        </pc:spChg>
      </pc:sldChg>
      <pc:sldChg chg="modSp">
        <pc:chgData name="Bernadette Scott" userId="S::bernadette.scott@vinnies-cg.org.au::59d7f2bb-14b4-401c-ba39-1580fa7f662f" providerId="AD" clId="Web-{C3860CF4-1C0F-87BC-065A-BEE8154FE8B7}" dt="2023-06-03T07:08:49.110" v="14" actId="20577"/>
        <pc:sldMkLst>
          <pc:docMk/>
          <pc:sldMk cId="0" sldId="261"/>
        </pc:sldMkLst>
        <pc:spChg chg="mod">
          <ac:chgData name="Bernadette Scott" userId="S::bernadette.scott@vinnies-cg.org.au::59d7f2bb-14b4-401c-ba39-1580fa7f662f" providerId="AD" clId="Web-{C3860CF4-1C0F-87BC-065A-BEE8154FE8B7}" dt="2023-06-03T07:08:49.110" v="14" actId="20577"/>
          <ac:spMkLst>
            <pc:docMk/>
            <pc:sldMk cId="0" sldId="261"/>
            <ac:spMk id="11" creationId="{00000000-0000-0000-0000-000000000000}"/>
          </ac:spMkLst>
        </pc:spChg>
      </pc:sldChg>
      <pc:sldChg chg="delSp modSp">
        <pc:chgData name="Bernadette Scott" userId="S::bernadette.scott@vinnies-cg.org.au::59d7f2bb-14b4-401c-ba39-1580fa7f662f" providerId="AD" clId="Web-{C3860CF4-1C0F-87BC-065A-BEE8154FE8B7}" dt="2023-06-03T07:09:05.104" v="16"/>
        <pc:sldMkLst>
          <pc:docMk/>
          <pc:sldMk cId="0" sldId="263"/>
        </pc:sldMkLst>
        <pc:spChg chg="del">
          <ac:chgData name="Bernadette Scott" userId="S::bernadette.scott@vinnies-cg.org.au::59d7f2bb-14b4-401c-ba39-1580fa7f662f" providerId="AD" clId="Web-{C3860CF4-1C0F-87BC-065A-BEE8154FE8B7}" dt="2023-06-03T07:09:05.104" v="16"/>
          <ac:spMkLst>
            <pc:docMk/>
            <pc:sldMk cId="0" sldId="263"/>
            <ac:spMk id="3" creationId="{00000000-0000-0000-0000-000000000000}"/>
          </ac:spMkLst>
        </pc:spChg>
        <pc:spChg chg="mod">
          <ac:chgData name="Bernadette Scott" userId="S::bernadette.scott@vinnies-cg.org.au::59d7f2bb-14b4-401c-ba39-1580fa7f662f" providerId="AD" clId="Web-{C3860CF4-1C0F-87BC-065A-BEE8154FE8B7}" dt="2023-06-03T07:09:00.525" v="15" actId="1076"/>
          <ac:spMkLst>
            <pc:docMk/>
            <pc:sldMk cId="0" sldId="263"/>
            <ac:spMk id="6" creationId="{00000000-0000-0000-0000-000000000000}"/>
          </ac:spMkLst>
        </pc:spChg>
      </pc:sldChg>
    </pc:docChg>
  </pc:docChgLst>
  <pc:docChgLst>
    <pc:chgData name="Bernadette Scott" userId="S::bernadette.scott@vinnies-cg.org.au::59d7f2bb-14b4-401c-ba39-1580fa7f662f" providerId="AD" clId="Web-{CC189CC6-41DB-9F4A-9478-32C0786BC355}"/>
    <pc:docChg chg="mod addSld modSld sldOrd">
      <pc:chgData name="Bernadette Scott" userId="S::bernadette.scott@vinnies-cg.org.au::59d7f2bb-14b4-401c-ba39-1580fa7f662f" providerId="AD" clId="Web-{CC189CC6-41DB-9F4A-9478-32C0786BC355}" dt="2023-06-03T07:10:24.288" v="23" actId="1076"/>
      <pc:docMkLst>
        <pc:docMk/>
      </pc:docMkLst>
      <pc:sldChg chg="addSp delSp modSp">
        <pc:chgData name="Bernadette Scott" userId="S::bernadette.scott@vinnies-cg.org.au::59d7f2bb-14b4-401c-ba39-1580fa7f662f" providerId="AD" clId="Web-{CC189CC6-41DB-9F4A-9478-32C0786BC355}" dt="2023-06-03T07:10:24.288" v="23" actId="1076"/>
        <pc:sldMkLst>
          <pc:docMk/>
          <pc:sldMk cId="0" sldId="263"/>
        </pc:sldMkLst>
        <pc:spChg chg="mod">
          <ac:chgData name="Bernadette Scott" userId="S::bernadette.scott@vinnies-cg.org.au::59d7f2bb-14b4-401c-ba39-1580fa7f662f" providerId="AD" clId="Web-{CC189CC6-41DB-9F4A-9478-32C0786BC355}" dt="2023-06-03T07:10:24.288" v="23" actId="1076"/>
          <ac:spMkLst>
            <pc:docMk/>
            <pc:sldMk cId="0" sldId="263"/>
            <ac:spMk id="6" creationId="{00000000-0000-0000-0000-000000000000}"/>
          </ac:spMkLst>
        </pc:spChg>
        <pc:spChg chg="add del mod">
          <ac:chgData name="Bernadette Scott" userId="S::bernadette.scott@vinnies-cg.org.au::59d7f2bb-14b4-401c-ba39-1580fa7f662f" providerId="AD" clId="Web-{CC189CC6-41DB-9F4A-9478-32C0786BC355}" dt="2023-06-03T07:09:37.209" v="15"/>
          <ac:spMkLst>
            <pc:docMk/>
            <pc:sldMk cId="0" sldId="263"/>
            <ac:spMk id="8" creationId="{A3977D88-3776-39D7-ABCB-F82754A899AE}"/>
          </ac:spMkLst>
        </pc:spChg>
        <pc:spChg chg="add del mod">
          <ac:chgData name="Bernadette Scott" userId="S::bernadette.scott@vinnies-cg.org.au::59d7f2bb-14b4-401c-ba39-1580fa7f662f" providerId="AD" clId="Web-{CC189CC6-41DB-9F4A-9478-32C0786BC355}" dt="2023-06-03T07:09:43.443" v="18"/>
          <ac:spMkLst>
            <pc:docMk/>
            <pc:sldMk cId="0" sldId="263"/>
            <ac:spMk id="9" creationId="{B016762E-0F70-5E4E-77F3-A3F3CAA6741B}"/>
          </ac:spMkLst>
        </pc:spChg>
        <pc:picChg chg="add mod">
          <ac:chgData name="Bernadette Scott" userId="S::bernadette.scott@vinnies-cg.org.au::59d7f2bb-14b4-401c-ba39-1580fa7f662f" providerId="AD" clId="Web-{CC189CC6-41DB-9F4A-9478-32C0786BC355}" dt="2023-06-03T07:10:22.069" v="22" actId="1076"/>
          <ac:picMkLst>
            <pc:docMk/>
            <pc:sldMk cId="0" sldId="263"/>
            <ac:picMk id="10" creationId="{C64A97BE-B488-5F3D-557A-D486256CDD73}"/>
          </ac:picMkLst>
        </pc:picChg>
      </pc:sldChg>
      <pc:sldChg chg="addSp modSp new ord addAnim">
        <pc:chgData name="Bernadette Scott" userId="S::bernadette.scott@vinnies-cg.org.au::59d7f2bb-14b4-401c-ba39-1580fa7f662f" providerId="AD" clId="Web-{CC189CC6-41DB-9F4A-9478-32C0786BC355}" dt="2023-06-03T07:06:27.938" v="11" actId="20577"/>
        <pc:sldMkLst>
          <pc:docMk/>
          <pc:sldMk cId="1697302192" sldId="264"/>
        </pc:sldMkLst>
        <pc:spChg chg="add mod">
          <ac:chgData name="Bernadette Scott" userId="S::bernadette.scott@vinnies-cg.org.au::59d7f2bb-14b4-401c-ba39-1580fa7f662f" providerId="AD" clId="Web-{CC189CC6-41DB-9F4A-9478-32C0786BC355}" dt="2023-06-03T07:06:27.938" v="11" actId="20577"/>
          <ac:spMkLst>
            <pc:docMk/>
            <pc:sldMk cId="1697302192" sldId="264"/>
            <ac:spMk id="3" creationId="{D1A40270-003A-D62B-D948-DFCB52396E58}"/>
          </ac:spMkLst>
        </pc:spChg>
        <pc:picChg chg="add mod">
          <ac:chgData name="Bernadette Scott" userId="S::bernadette.scott@vinnies-cg.org.au::59d7f2bb-14b4-401c-ba39-1580fa7f662f" providerId="AD" clId="Web-{CC189CC6-41DB-9F4A-9478-32C0786BC355}" dt="2023-06-03T07:05:20.811" v="5" actId="14100"/>
          <ac:picMkLst>
            <pc:docMk/>
            <pc:sldMk cId="1697302192" sldId="264"/>
            <ac:picMk id="2" creationId="{AA67FB89-0D66-E9BB-033F-5C8B70A8B0F1}"/>
          </ac:picMkLst>
        </pc:picChg>
      </pc:sldChg>
    </pc:docChg>
  </pc:docChgLst>
  <pc:docChgLst>
    <pc:chgData clId="Web-{C3860CF4-1C0F-87BC-065A-BEE8154FE8B7}"/>
    <pc:docChg chg="modSld">
      <pc:chgData name="" userId="" providerId="" clId="Web-{C3860CF4-1C0F-87BC-065A-BEE8154FE8B7}" dt="2023-06-03T07:06:59.293" v="1"/>
      <pc:docMkLst>
        <pc:docMk/>
      </pc:docMkLst>
      <pc:sldChg chg="addSp modSp">
        <pc:chgData name="" userId="" providerId="" clId="Web-{C3860CF4-1C0F-87BC-065A-BEE8154FE8B7}" dt="2023-06-03T07:06:59.293" v="1"/>
        <pc:sldMkLst>
          <pc:docMk/>
          <pc:sldMk cId="0" sldId="256"/>
        </pc:sldMkLst>
        <pc:spChg chg="add mod">
          <ac:chgData name="" userId="" providerId="" clId="Web-{C3860CF4-1C0F-87BC-065A-BEE8154FE8B7}" dt="2023-06-03T07:06:59.293" v="1"/>
          <ac:spMkLst>
            <pc:docMk/>
            <pc:sldMk cId="0" sldId="256"/>
            <ac:spMk id="6" creationId="{A6B0A990-C258-6FBE-D493-4A1F72DAEA9F}"/>
          </ac:spMkLst>
        </pc:spChg>
      </pc:sldChg>
    </pc:docChg>
  </pc:docChgLst>
  <pc:docChgLst>
    <pc:chgData name="Bernadette Scott" userId="S::bernadette.scott@vinnies-cg.org.au::59d7f2bb-14b4-401c-ba39-1580fa7f662f" providerId="AD" clId="Web-{FA85072E-5B2A-DCED-E8AD-37634ECA55D0}"/>
    <pc:docChg chg="modSld">
      <pc:chgData name="Bernadette Scott" userId="S::bernadette.scott@vinnies-cg.org.au::59d7f2bb-14b4-401c-ba39-1580fa7f662f" providerId="AD" clId="Web-{FA85072E-5B2A-DCED-E8AD-37634ECA55D0}" dt="2023-06-04T07:42:00.461" v="29" actId="20577"/>
      <pc:docMkLst>
        <pc:docMk/>
      </pc:docMkLst>
      <pc:sldChg chg="addSp delSp modSp">
        <pc:chgData name="Bernadette Scott" userId="S::bernadette.scott@vinnies-cg.org.au::59d7f2bb-14b4-401c-ba39-1580fa7f662f" providerId="AD" clId="Web-{FA85072E-5B2A-DCED-E8AD-37634ECA55D0}" dt="2023-06-04T07:42:00.461" v="29" actId="20577"/>
        <pc:sldMkLst>
          <pc:docMk/>
          <pc:sldMk cId="1697302192" sldId="264"/>
        </pc:sldMkLst>
        <pc:spChg chg="add mod">
          <ac:chgData name="Bernadette Scott" userId="S::bernadette.scott@vinnies-cg.org.au::59d7f2bb-14b4-401c-ba39-1580fa7f662f" providerId="AD" clId="Web-{FA85072E-5B2A-DCED-E8AD-37634ECA55D0}" dt="2023-06-04T07:42:00.461" v="29" actId="20577"/>
          <ac:spMkLst>
            <pc:docMk/>
            <pc:sldMk cId="1697302192" sldId="264"/>
            <ac:spMk id="4" creationId="{7BF64060-0D8D-72C6-2299-8FEB3D417C00}"/>
          </ac:spMkLst>
        </pc:spChg>
        <pc:spChg chg="add del mod">
          <ac:chgData name="Bernadette Scott" userId="S::bernadette.scott@vinnies-cg.org.au::59d7f2bb-14b4-401c-ba39-1580fa7f662f" providerId="AD" clId="Web-{FA85072E-5B2A-DCED-E8AD-37634ECA55D0}" dt="2023-06-04T07:40:36.051" v="6"/>
          <ac:spMkLst>
            <pc:docMk/>
            <pc:sldMk cId="1697302192" sldId="264"/>
            <ac:spMk id="5" creationId="{1FBE9A37-1584-87AE-20AF-81B00C9C1A10}"/>
          </ac:spMkLst>
        </pc:spChg>
        <pc:picChg chg="mod">
          <ac:chgData name="Bernadette Scott" userId="S::bernadette.scott@vinnies-cg.org.au::59d7f2bb-14b4-401c-ba39-1580fa7f662f" providerId="AD" clId="Web-{FA85072E-5B2A-DCED-E8AD-37634ECA55D0}" dt="2023-06-04T07:41:35.351" v="15" actId="1076"/>
          <ac:picMkLst>
            <pc:docMk/>
            <pc:sldMk cId="1697302192" sldId="264"/>
            <ac:picMk id="2" creationId="{AA67FB89-0D66-E9BB-033F-5C8B70A8B0F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labyrinthjourney.app/"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47FCA"/>
        </a:solidFill>
        <a:effectLst/>
      </p:bgPr>
    </p:bg>
    <p:spTree>
      <p:nvGrpSpPr>
        <p:cNvPr id="1" name=""/>
        <p:cNvGrpSpPr/>
        <p:nvPr/>
      </p:nvGrpSpPr>
      <p:grpSpPr>
        <a:xfrm>
          <a:off x="0" y="0"/>
          <a:ext cx="0" cy="0"/>
          <a:chOff x="0" y="0"/>
          <a:chExt cx="0" cy="0"/>
        </a:xfrm>
      </p:grpSpPr>
      <p:sp>
        <p:nvSpPr>
          <p:cNvPr id="2" name="Freeform 2"/>
          <p:cNvSpPr/>
          <p:nvPr/>
        </p:nvSpPr>
        <p:spPr>
          <a:xfrm>
            <a:off x="1028700" y="5989059"/>
            <a:ext cx="1529596" cy="1529596"/>
          </a:xfrm>
          <a:custGeom>
            <a:avLst/>
            <a:gdLst/>
            <a:ahLst/>
            <a:cxnLst/>
            <a:rect l="l" t="t" r="r" b="b"/>
            <a:pathLst>
              <a:path w="1529596" h="1529596">
                <a:moveTo>
                  <a:pt x="0" y="0"/>
                </a:moveTo>
                <a:lnTo>
                  <a:pt x="1529596" y="0"/>
                </a:lnTo>
                <a:lnTo>
                  <a:pt x="1529596" y="1529596"/>
                </a:lnTo>
                <a:lnTo>
                  <a:pt x="0" y="1529596"/>
                </a:lnTo>
                <a:lnTo>
                  <a:pt x="0" y="0"/>
                </a:lnTo>
                <a:close/>
              </a:path>
            </a:pathLst>
          </a:custGeom>
          <a:blipFill>
            <a:blip r:embed="rId2"/>
            <a:stretch>
              <a:fillRect/>
            </a:stretch>
          </a:blipFill>
        </p:spPr>
      </p:sp>
      <p:sp>
        <p:nvSpPr>
          <p:cNvPr id="3" name="TextBox 3"/>
          <p:cNvSpPr txBox="1"/>
          <p:nvPr/>
        </p:nvSpPr>
        <p:spPr>
          <a:xfrm>
            <a:off x="3052013" y="5829932"/>
            <a:ext cx="14627295" cy="1838325"/>
          </a:xfrm>
          <a:prstGeom prst="rect">
            <a:avLst/>
          </a:prstGeom>
        </p:spPr>
        <p:txBody>
          <a:bodyPr lIns="0" tIns="0" rIns="0" bIns="0" rtlCol="0" anchor="t">
            <a:spAutoFit/>
          </a:bodyPr>
          <a:lstStyle/>
          <a:p>
            <a:pPr algn="ctr">
              <a:lnSpc>
                <a:spcPts val="14400"/>
              </a:lnSpc>
            </a:pPr>
            <a:r>
              <a:rPr lang="en-US" sz="12000">
                <a:solidFill>
                  <a:srgbClr val="FFFFFF"/>
                </a:solidFill>
                <a:latin typeface="Open Sauce SemiBold"/>
              </a:rPr>
              <a:t>Walking Meditation</a:t>
            </a:r>
          </a:p>
        </p:txBody>
      </p:sp>
      <p:sp>
        <p:nvSpPr>
          <p:cNvPr id="4" name="TextBox 4"/>
          <p:cNvSpPr txBox="1"/>
          <p:nvPr/>
        </p:nvSpPr>
        <p:spPr>
          <a:xfrm>
            <a:off x="3953661" y="8158480"/>
            <a:ext cx="10380678" cy="1099820"/>
          </a:xfrm>
          <a:prstGeom prst="rect">
            <a:avLst/>
          </a:prstGeom>
        </p:spPr>
        <p:txBody>
          <a:bodyPr lIns="0" tIns="0" rIns="0" bIns="0" rtlCol="0" anchor="t">
            <a:spAutoFit/>
          </a:bodyPr>
          <a:lstStyle/>
          <a:p>
            <a:pPr algn="ctr">
              <a:lnSpc>
                <a:spcPts val="4480"/>
              </a:lnSpc>
            </a:pPr>
            <a:r>
              <a:rPr lang="en-US" sz="3200">
                <a:solidFill>
                  <a:srgbClr val="FFFFFF"/>
                </a:solidFill>
                <a:latin typeface="Open Sauce"/>
              </a:rPr>
              <a:t>PRAYING WITH A LABYRINTH</a:t>
            </a:r>
          </a:p>
          <a:p>
            <a:pPr algn="ctr">
              <a:lnSpc>
                <a:spcPts val="4480"/>
              </a:lnSpc>
              <a:spcBef>
                <a:spcPct val="0"/>
              </a:spcBef>
            </a:pPr>
            <a:endParaRPr lang="en-US" sz="3200">
              <a:solidFill>
                <a:srgbClr val="FFFFFF"/>
              </a:solidFill>
              <a:latin typeface="Open Sauce"/>
            </a:endParaRPr>
          </a:p>
        </p:txBody>
      </p:sp>
      <p:sp>
        <p:nvSpPr>
          <p:cNvPr id="5" name="TextBox 5"/>
          <p:cNvSpPr txBox="1"/>
          <p:nvPr/>
        </p:nvSpPr>
        <p:spPr>
          <a:xfrm>
            <a:off x="442224" y="459629"/>
            <a:ext cx="17237084" cy="3245707"/>
          </a:xfrm>
          <a:prstGeom prst="rect">
            <a:avLst/>
          </a:prstGeom>
        </p:spPr>
        <p:txBody>
          <a:bodyPr lIns="0" tIns="0" rIns="0" bIns="0" rtlCol="0" anchor="t">
            <a:spAutoFit/>
          </a:bodyPr>
          <a:lstStyle/>
          <a:p>
            <a:pPr algn="ctr">
              <a:lnSpc>
                <a:spcPts val="8177"/>
              </a:lnSpc>
            </a:pPr>
            <a:r>
              <a:rPr lang="en-US" sz="5841">
                <a:solidFill>
                  <a:srgbClr val="FFFFFF"/>
                </a:solidFill>
                <a:latin typeface="Benedict"/>
              </a:rPr>
              <a:t>““Meditation is above all a quest. The mind seeks to understand the why and how of the Christian life, in order to hear and respond to what the Lord is asking.”</a:t>
            </a:r>
          </a:p>
          <a:p>
            <a:pPr algn="ctr">
              <a:lnSpc>
                <a:spcPts val="4677"/>
              </a:lnSpc>
            </a:pPr>
            <a:endParaRPr lang="en-US" sz="5841">
              <a:solidFill>
                <a:srgbClr val="FFFFFF"/>
              </a:solidFill>
              <a:latin typeface="Benedict"/>
            </a:endParaRPr>
          </a:p>
          <a:p>
            <a:pPr algn="ctr">
              <a:lnSpc>
                <a:spcPts val="4677"/>
              </a:lnSpc>
              <a:spcBef>
                <a:spcPct val="0"/>
              </a:spcBef>
            </a:pPr>
            <a:r>
              <a:rPr lang="en-US" sz="3341">
                <a:solidFill>
                  <a:srgbClr val="FFFFFF"/>
                </a:solidFill>
                <a:latin typeface="Benedict"/>
              </a:rPr>
              <a:t>Catechism of the Catholic Church, 2705</a:t>
            </a:r>
          </a:p>
        </p:txBody>
      </p:sp>
      <p:sp>
        <p:nvSpPr>
          <p:cNvPr id="6" name="TextBox 5">
            <a:extLst>
              <a:ext uri="{FF2B5EF4-FFF2-40B4-BE49-F238E27FC236}">
                <a16:creationId xmlns:a16="http://schemas.microsoft.com/office/drawing/2014/main" id="{A6B0A990-C258-6FBE-D493-4A1F72DAEA9F}"/>
              </a:ext>
            </a:extLst>
          </p:cNvPr>
          <p:cNvSpPr txBox="1"/>
          <p:nvPr/>
        </p:nvSpPr>
        <p:spPr>
          <a:xfrm>
            <a:off x="188259" y="96617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mcgrath.nd.edu/resources</a:t>
            </a:r>
            <a:endParaRPr lang="en-US">
              <a:solidFill>
                <a:schemeClr val="bg1"/>
              </a:solidFill>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61098" y="2744248"/>
            <a:ext cx="7939341" cy="6096043"/>
          </a:xfrm>
          <a:custGeom>
            <a:avLst/>
            <a:gdLst/>
            <a:ahLst/>
            <a:cxnLst/>
            <a:rect l="l" t="t" r="r" b="b"/>
            <a:pathLst>
              <a:path w="7939341" h="6096043">
                <a:moveTo>
                  <a:pt x="0" y="0"/>
                </a:moveTo>
                <a:lnTo>
                  <a:pt x="7939341" y="0"/>
                </a:lnTo>
                <a:lnTo>
                  <a:pt x="7939341" y="6096043"/>
                </a:lnTo>
                <a:lnTo>
                  <a:pt x="0" y="6096043"/>
                </a:lnTo>
                <a:lnTo>
                  <a:pt x="0" y="0"/>
                </a:lnTo>
                <a:close/>
              </a:path>
            </a:pathLst>
          </a:custGeom>
          <a:blipFill>
            <a:blip r:embed="rId2"/>
            <a:stretch>
              <a:fillRect l="-7300" r="-7300"/>
            </a:stretch>
          </a:blipFill>
        </p:spPr>
      </p:sp>
      <p:sp>
        <p:nvSpPr>
          <p:cNvPr id="3" name="TextBox 3"/>
          <p:cNvSpPr txBox="1"/>
          <p:nvPr/>
        </p:nvSpPr>
        <p:spPr>
          <a:xfrm>
            <a:off x="683467" y="2899043"/>
            <a:ext cx="8460533" cy="6924675"/>
          </a:xfrm>
          <a:prstGeom prst="rect">
            <a:avLst/>
          </a:prstGeom>
        </p:spPr>
        <p:txBody>
          <a:bodyPr lIns="0" tIns="0" rIns="0" bIns="0" rtlCol="0" anchor="t">
            <a:spAutoFit/>
          </a:bodyPr>
          <a:lstStyle/>
          <a:p>
            <a:pPr algn="just">
              <a:lnSpc>
                <a:spcPts val="4200"/>
              </a:lnSpc>
            </a:pPr>
            <a:r>
              <a:rPr lang="en-US" sz="3000" spc="60">
                <a:solidFill>
                  <a:srgbClr val="202020"/>
                </a:solidFill>
                <a:latin typeface="Open Sauce"/>
              </a:rPr>
              <a:t>Praying with a labyrinth is a form of walking meditation, a physical expression of the interior journey towards Christ that characterises all Christian meditation. </a:t>
            </a:r>
          </a:p>
          <a:p>
            <a:pPr algn="just">
              <a:lnSpc>
                <a:spcPts val="4200"/>
              </a:lnSpc>
            </a:pPr>
            <a:endParaRPr lang="en-US" sz="3000" spc="60">
              <a:solidFill>
                <a:srgbClr val="202020"/>
              </a:solidFill>
              <a:latin typeface="Open Sauce"/>
            </a:endParaRPr>
          </a:p>
          <a:p>
            <a:pPr algn="just">
              <a:lnSpc>
                <a:spcPts val="4200"/>
              </a:lnSpc>
            </a:pPr>
            <a:r>
              <a:rPr lang="en-US" sz="3000" spc="60">
                <a:solidFill>
                  <a:srgbClr val="202020"/>
                </a:solidFill>
                <a:latin typeface="Open Sauce"/>
              </a:rPr>
              <a:t>Like a pilgrimage, forms of walking meditation evoke our earthly journey towards heaven while simultaneously giving us time and space to listen and respond to the Lord.</a:t>
            </a:r>
          </a:p>
          <a:p>
            <a:pPr algn="just">
              <a:lnSpc>
                <a:spcPts val="4200"/>
              </a:lnSpc>
            </a:pPr>
            <a:endParaRPr lang="en-US" sz="3000" spc="60">
              <a:solidFill>
                <a:srgbClr val="202020"/>
              </a:solidFill>
              <a:latin typeface="Open Sauce"/>
            </a:endParaRPr>
          </a:p>
          <a:p>
            <a:pPr algn="just">
              <a:lnSpc>
                <a:spcPts val="4200"/>
              </a:lnSpc>
            </a:pPr>
            <a:endParaRPr lang="en-US" sz="3000" spc="60">
              <a:solidFill>
                <a:srgbClr val="202020"/>
              </a:solidFill>
              <a:latin typeface="Open Sauce"/>
            </a:endParaRPr>
          </a:p>
          <a:p>
            <a:pPr marL="0" lvl="0" indent="0" algn="just">
              <a:lnSpc>
                <a:spcPts val="4200"/>
              </a:lnSpc>
            </a:pPr>
            <a:endParaRPr lang="en-US" sz="3000" spc="60">
              <a:solidFill>
                <a:srgbClr val="202020"/>
              </a:solidFill>
              <a:latin typeface="Open Sauce"/>
            </a:endParaRPr>
          </a:p>
        </p:txBody>
      </p:sp>
      <p:sp>
        <p:nvSpPr>
          <p:cNvPr id="4" name="TextBox 4"/>
          <p:cNvSpPr txBox="1"/>
          <p:nvPr/>
        </p:nvSpPr>
        <p:spPr>
          <a:xfrm>
            <a:off x="-3326762" y="698889"/>
            <a:ext cx="17241439" cy="1139825"/>
          </a:xfrm>
          <a:prstGeom prst="rect">
            <a:avLst/>
          </a:prstGeom>
        </p:spPr>
        <p:txBody>
          <a:bodyPr lIns="0" tIns="0" rIns="0" bIns="0" rtlCol="0" anchor="t">
            <a:spAutoFit/>
          </a:bodyPr>
          <a:lstStyle/>
          <a:p>
            <a:pPr marL="0" lvl="0" indent="0" algn="ctr">
              <a:lnSpc>
                <a:spcPts val="9100"/>
              </a:lnSpc>
            </a:pPr>
            <a:r>
              <a:rPr lang="en-US" sz="7000">
                <a:solidFill>
                  <a:srgbClr val="202020"/>
                </a:solidFill>
                <a:latin typeface="Open Sauce Bold"/>
              </a:rPr>
              <a:t>Meaning of labyrinth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7FCA"/>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sp>
        <p:nvSpPr>
          <p:cNvPr id="3" name="Freeform 3"/>
          <p:cNvSpPr/>
          <p:nvPr/>
        </p:nvSpPr>
        <p:spPr>
          <a:xfrm>
            <a:off x="861677" y="1894891"/>
            <a:ext cx="7418788" cy="6053399"/>
          </a:xfrm>
          <a:custGeom>
            <a:avLst/>
            <a:gdLst/>
            <a:ahLst/>
            <a:cxnLst/>
            <a:rect l="l" t="t" r="r" b="b"/>
            <a:pathLst>
              <a:path w="7418788" h="6053399">
                <a:moveTo>
                  <a:pt x="0" y="0"/>
                </a:moveTo>
                <a:lnTo>
                  <a:pt x="7418788" y="0"/>
                </a:lnTo>
                <a:lnTo>
                  <a:pt x="7418788" y="6053399"/>
                </a:lnTo>
                <a:lnTo>
                  <a:pt x="0" y="6053399"/>
                </a:lnTo>
                <a:lnTo>
                  <a:pt x="0" y="0"/>
                </a:lnTo>
                <a:close/>
              </a:path>
            </a:pathLst>
          </a:custGeom>
          <a:blipFill>
            <a:blip r:embed="rId2"/>
            <a:stretch>
              <a:fillRect r="-30552"/>
            </a:stretch>
          </a:blipFill>
        </p:spPr>
      </p:sp>
      <p:sp>
        <p:nvSpPr>
          <p:cNvPr id="4" name="TextBox 4"/>
          <p:cNvSpPr txBox="1"/>
          <p:nvPr/>
        </p:nvSpPr>
        <p:spPr>
          <a:xfrm>
            <a:off x="9710483" y="1263188"/>
            <a:ext cx="8240818" cy="3435350"/>
          </a:xfrm>
          <a:prstGeom prst="rect">
            <a:avLst/>
          </a:prstGeom>
        </p:spPr>
        <p:txBody>
          <a:bodyPr lIns="0" tIns="0" rIns="0" bIns="0" rtlCol="0" anchor="t">
            <a:spAutoFit/>
          </a:bodyPr>
          <a:lstStyle/>
          <a:p>
            <a:pPr algn="ctr">
              <a:lnSpc>
                <a:spcPts val="9099"/>
              </a:lnSpc>
            </a:pPr>
            <a:r>
              <a:rPr lang="en-US" sz="6999">
                <a:solidFill>
                  <a:srgbClr val="202020"/>
                </a:solidFill>
                <a:latin typeface="Open Sauce Bold"/>
              </a:rPr>
              <a:t>The origins of labyrinths</a:t>
            </a:r>
          </a:p>
          <a:p>
            <a:pPr marL="0" lvl="0" indent="0">
              <a:lnSpc>
                <a:spcPts val="9100"/>
              </a:lnSpc>
            </a:pPr>
            <a:endParaRPr lang="en-US" sz="6999">
              <a:solidFill>
                <a:srgbClr val="202020"/>
              </a:solidFill>
              <a:latin typeface="Open Sauce Bold"/>
            </a:endParaRPr>
          </a:p>
        </p:txBody>
      </p:sp>
      <p:sp>
        <p:nvSpPr>
          <p:cNvPr id="5" name="TextBox 5"/>
          <p:cNvSpPr txBox="1"/>
          <p:nvPr/>
        </p:nvSpPr>
        <p:spPr>
          <a:xfrm>
            <a:off x="9710483" y="4191159"/>
            <a:ext cx="8240818" cy="5072380"/>
          </a:xfrm>
          <a:prstGeom prst="rect">
            <a:avLst/>
          </a:prstGeom>
        </p:spPr>
        <p:txBody>
          <a:bodyPr lIns="0" tIns="0" rIns="0" bIns="0" rtlCol="0" anchor="t">
            <a:spAutoFit/>
          </a:bodyPr>
          <a:lstStyle/>
          <a:p>
            <a:pPr algn="just">
              <a:lnSpc>
                <a:spcPts val="3640"/>
              </a:lnSpc>
            </a:pPr>
            <a:r>
              <a:rPr lang="en-US" sz="2600" spc="52">
                <a:solidFill>
                  <a:srgbClr val="202020"/>
                </a:solidFill>
                <a:latin typeface="Open Sauce"/>
              </a:rPr>
              <a:t>The earliest examples of labyrinths go back nearly 5,000 years, but the use of labyrinths in Christian prayer emerged during the Middle Ages. The most famous example of a Christian labyrinth intended for prayer is the stone labyrinth inlaid on the floor of the Chartres Cathedral in France. However, you can find prayer labyrinths in most areas of the country, from abbeys and monasteries to the campuses of Catholic parishes and colleges.</a:t>
            </a:r>
          </a:p>
          <a:p>
            <a:pPr marL="0" lvl="0" indent="0">
              <a:lnSpc>
                <a:spcPts val="4200"/>
              </a:lnSpc>
            </a:pPr>
            <a:endParaRPr lang="en-US" sz="2600" spc="52">
              <a:solidFill>
                <a:srgbClr val="20202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47FCA"/>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517712" y="2432144"/>
            <a:ext cx="5871861" cy="4582601"/>
          </a:xfrm>
          <a:prstGeom prst="rect">
            <a:avLst/>
          </a:prstGeom>
        </p:spPr>
        <p:txBody>
          <a:bodyPr wrap="square" lIns="0" tIns="0" rIns="0" bIns="0" rtlCol="0" anchor="t">
            <a:spAutoFit/>
          </a:bodyPr>
          <a:lstStyle/>
          <a:p>
            <a:pPr marL="0" lvl="0" indent="0">
              <a:lnSpc>
                <a:spcPts val="9100"/>
              </a:lnSpc>
            </a:pPr>
            <a:r>
              <a:rPr lang="en-US" sz="7000">
                <a:solidFill>
                  <a:srgbClr val="FFFFFF"/>
                </a:solidFill>
                <a:latin typeface="Open Sauce Bold"/>
              </a:rPr>
              <a:t>Why you might pray with a labyrinth  </a:t>
            </a:r>
          </a:p>
        </p:txBody>
      </p:sp>
      <p:sp>
        <p:nvSpPr>
          <p:cNvPr id="4" name="TextBox 4"/>
          <p:cNvSpPr txBox="1"/>
          <p:nvPr/>
        </p:nvSpPr>
        <p:spPr>
          <a:xfrm>
            <a:off x="6914416" y="1558026"/>
            <a:ext cx="9980318" cy="7843520"/>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Open Sauce"/>
              </a:rPr>
              <a:t>Where we pray affects how we pray. Most of the time, we seek to pray in places of quiet and stillness. At other times, taking a walk or simply being outside helps us pray. Although we can embark on a walking meditation nearly anywhere, the predictable and concentrated route of a labyrinth frees us from the inevitable distractions that come with being out for a walk (like recalling directions or wondering when to turn back). If being outdoors makes you feel closer to God or if pilgrimage has been influential in your spiritual life, then praying with a labyrinth might be a helpful practice.</a:t>
            </a:r>
          </a:p>
          <a:p>
            <a:pPr algn="just">
              <a:lnSpc>
                <a:spcPts val="4480"/>
              </a:lnSpc>
              <a:spcBef>
                <a:spcPct val="0"/>
              </a:spcBef>
            </a:pPr>
            <a:endParaRPr lang="en-US" sz="3200">
              <a:solidFill>
                <a:srgbClr val="000000"/>
              </a:solidFill>
              <a:latin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1021" y="6828204"/>
            <a:ext cx="239204" cy="239204"/>
          </a:xfrm>
          <a:custGeom>
            <a:avLst/>
            <a:gdLst/>
            <a:ahLst/>
            <a:cxnLst/>
            <a:rect l="l" t="t" r="r" b="b"/>
            <a:pathLst>
              <a:path w="239204" h="239204">
                <a:moveTo>
                  <a:pt x="0" y="0"/>
                </a:moveTo>
                <a:lnTo>
                  <a:pt x="239205" y="0"/>
                </a:lnTo>
                <a:lnTo>
                  <a:pt x="239205" y="239204"/>
                </a:lnTo>
                <a:lnTo>
                  <a:pt x="0" y="23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822109" y="6828204"/>
            <a:ext cx="239204" cy="239204"/>
          </a:xfrm>
          <a:custGeom>
            <a:avLst/>
            <a:gdLst/>
            <a:ahLst/>
            <a:cxnLst/>
            <a:rect l="l" t="t" r="r" b="b"/>
            <a:pathLst>
              <a:path w="239204" h="239204">
                <a:moveTo>
                  <a:pt x="0" y="0"/>
                </a:moveTo>
                <a:lnTo>
                  <a:pt x="239205" y="0"/>
                </a:lnTo>
                <a:lnTo>
                  <a:pt x="239205" y="239204"/>
                </a:lnTo>
                <a:lnTo>
                  <a:pt x="0" y="23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185249" y="0"/>
            <a:ext cx="12279900" cy="4157696"/>
          </a:xfrm>
          <a:custGeom>
            <a:avLst/>
            <a:gdLst/>
            <a:ahLst/>
            <a:cxnLst/>
            <a:rect l="l" t="t" r="r" b="b"/>
            <a:pathLst>
              <a:path w="12279900" h="4157696">
                <a:moveTo>
                  <a:pt x="0" y="0"/>
                </a:moveTo>
                <a:lnTo>
                  <a:pt x="12279900" y="0"/>
                </a:lnTo>
                <a:lnTo>
                  <a:pt x="12279900" y="4157696"/>
                </a:lnTo>
                <a:lnTo>
                  <a:pt x="0" y="4157696"/>
                </a:lnTo>
                <a:lnTo>
                  <a:pt x="0" y="0"/>
                </a:lnTo>
                <a:close/>
              </a:path>
            </a:pathLst>
          </a:custGeom>
          <a:blipFill>
            <a:blip r:embed="rId4"/>
            <a:stretch>
              <a:fillRect t="-8449" b="-8449"/>
            </a:stretch>
          </a:blipFill>
        </p:spPr>
      </p:sp>
      <p:sp>
        <p:nvSpPr>
          <p:cNvPr id="5" name="TextBox 5"/>
          <p:cNvSpPr txBox="1"/>
          <p:nvPr/>
        </p:nvSpPr>
        <p:spPr>
          <a:xfrm>
            <a:off x="2947147" y="4322317"/>
            <a:ext cx="12756104" cy="1139825"/>
          </a:xfrm>
          <a:prstGeom prst="rect">
            <a:avLst/>
          </a:prstGeom>
        </p:spPr>
        <p:txBody>
          <a:bodyPr lIns="0" tIns="0" rIns="0" bIns="0" rtlCol="0" anchor="t">
            <a:spAutoFit/>
          </a:bodyPr>
          <a:lstStyle/>
          <a:p>
            <a:pPr marL="0" lvl="0" indent="0">
              <a:lnSpc>
                <a:spcPts val="9100"/>
              </a:lnSpc>
            </a:pPr>
            <a:r>
              <a:rPr lang="en-US" sz="7000">
                <a:solidFill>
                  <a:srgbClr val="202020"/>
                </a:solidFill>
                <a:latin typeface="Open Sauce Bold"/>
              </a:rPr>
              <a:t>How to pray with a labyrinth </a:t>
            </a:r>
          </a:p>
        </p:txBody>
      </p:sp>
      <p:sp>
        <p:nvSpPr>
          <p:cNvPr id="6" name="TextBox 6"/>
          <p:cNvSpPr txBox="1"/>
          <p:nvPr/>
        </p:nvSpPr>
        <p:spPr>
          <a:xfrm>
            <a:off x="841021" y="6650309"/>
            <a:ext cx="7152969"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Find a labyrinth</a:t>
            </a:r>
          </a:p>
        </p:txBody>
      </p:sp>
      <p:sp>
        <p:nvSpPr>
          <p:cNvPr id="7" name="TextBox 7"/>
          <p:cNvSpPr txBox="1"/>
          <p:nvPr/>
        </p:nvSpPr>
        <p:spPr>
          <a:xfrm>
            <a:off x="789496" y="7379970"/>
            <a:ext cx="7204495" cy="1878330"/>
          </a:xfrm>
          <a:prstGeom prst="rect">
            <a:avLst/>
          </a:prstGeom>
        </p:spPr>
        <p:txBody>
          <a:bodyPr lIns="0" tIns="0" rIns="0" bIns="0" rtlCol="0" anchor="t">
            <a:spAutoFit/>
          </a:bodyPr>
          <a:lstStyle/>
          <a:p>
            <a:pPr algn="just">
              <a:lnSpc>
                <a:spcPts val="2520"/>
              </a:lnSpc>
            </a:pPr>
            <a:r>
              <a:rPr lang="en-US" sz="1800">
                <a:solidFill>
                  <a:srgbClr val="000000"/>
                </a:solidFill>
                <a:latin typeface="Open Sauce"/>
              </a:rPr>
              <a:t>Look for a prayer labyrinth in your area. If you can’t find one nearby, you still have options. You can </a:t>
            </a:r>
            <a:r>
              <a:rPr lang="en-US">
                <a:solidFill>
                  <a:srgbClr val="000000"/>
                </a:solidFill>
                <a:latin typeface="Open Sauce"/>
              </a:rPr>
              <a:t>also use </a:t>
            </a:r>
            <a:r>
              <a:rPr lang="en-US" sz="1800">
                <a:solidFill>
                  <a:srgbClr val="000000"/>
                </a:solidFill>
                <a:latin typeface="Open Sauce"/>
              </a:rPr>
              <a:t>a finger labyrinth printed on an A4 or A3 piece of paper.</a:t>
            </a:r>
            <a:r>
              <a:rPr lang="en-US">
                <a:solidFill>
                  <a:srgbClr val="000000"/>
                </a:solidFill>
                <a:latin typeface="Open Sauce"/>
              </a:rPr>
              <a:t> </a:t>
            </a:r>
            <a:endParaRPr lang="en-US" sz="1800">
              <a:solidFill>
                <a:srgbClr val="000000"/>
              </a:solidFill>
              <a:latin typeface="Open Sauce"/>
            </a:endParaRPr>
          </a:p>
          <a:p>
            <a:pPr marL="0" lvl="0" indent="0" algn="just">
              <a:lnSpc>
                <a:spcPts val="2520"/>
              </a:lnSpc>
            </a:pPr>
            <a:r>
              <a:rPr lang="en-US" sz="1800">
                <a:solidFill>
                  <a:srgbClr val="000000"/>
                </a:solidFill>
                <a:latin typeface="Open Sauce"/>
              </a:rPr>
              <a:t>The key is finding a place where you will be relatively undisturbed either by other people or the need to make decisions about the direction you are heading.</a:t>
            </a:r>
          </a:p>
        </p:txBody>
      </p:sp>
      <p:sp>
        <p:nvSpPr>
          <p:cNvPr id="8" name="TextBox 8"/>
          <p:cNvSpPr txBox="1"/>
          <p:nvPr/>
        </p:nvSpPr>
        <p:spPr>
          <a:xfrm>
            <a:off x="10822109" y="6650309"/>
            <a:ext cx="6539600"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Scriptural preparation</a:t>
            </a:r>
          </a:p>
        </p:txBody>
      </p:sp>
      <p:sp>
        <p:nvSpPr>
          <p:cNvPr id="9" name="TextBox 9"/>
          <p:cNvSpPr txBox="1"/>
          <p:nvPr/>
        </p:nvSpPr>
        <p:spPr>
          <a:xfrm>
            <a:off x="10822109" y="7379970"/>
            <a:ext cx="6539600" cy="1564005"/>
          </a:xfrm>
          <a:prstGeom prst="rect">
            <a:avLst/>
          </a:prstGeom>
        </p:spPr>
        <p:txBody>
          <a:bodyPr lIns="0" tIns="0" rIns="0" bIns="0" rtlCol="0" anchor="t">
            <a:spAutoFit/>
          </a:bodyPr>
          <a:lstStyle/>
          <a:p>
            <a:pPr marL="0" lvl="0" indent="0" algn="just">
              <a:lnSpc>
                <a:spcPts val="2520"/>
              </a:lnSpc>
            </a:pPr>
            <a:r>
              <a:rPr lang="en-US" sz="1800">
                <a:solidFill>
                  <a:srgbClr val="000000"/>
                </a:solidFill>
                <a:latin typeface="Open Sauce"/>
              </a:rPr>
              <a:t>Consider reading a passage from Scripture to set your mind on God’s accompaniment with you during this short pilgrimage of prayer. There are many possibilities, but here are a few to get you started: Deuteronomy 1: 31, Exodus 13: 21-22, Isaiah 42: 1-9, Luke 24: 13-35.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96624" y="2259125"/>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Name your intention</a:t>
            </a:r>
          </a:p>
        </p:txBody>
      </p:sp>
      <p:sp>
        <p:nvSpPr>
          <p:cNvPr id="3" name="TextBox 3"/>
          <p:cNvSpPr txBox="1"/>
          <p:nvPr/>
        </p:nvSpPr>
        <p:spPr>
          <a:xfrm>
            <a:off x="1296624" y="2930320"/>
            <a:ext cx="15901943" cy="935355"/>
          </a:xfrm>
          <a:prstGeom prst="rect">
            <a:avLst/>
          </a:prstGeom>
        </p:spPr>
        <p:txBody>
          <a:bodyPr lIns="0" tIns="0" rIns="0" bIns="0" rtlCol="0" anchor="t">
            <a:spAutoFit/>
          </a:bodyPr>
          <a:lstStyle/>
          <a:p>
            <a:pPr marL="0" lvl="0" indent="0">
              <a:lnSpc>
                <a:spcPts val="2520"/>
              </a:lnSpc>
            </a:pPr>
            <a:r>
              <a:rPr lang="en-US" sz="1800">
                <a:solidFill>
                  <a:srgbClr val="202020"/>
                </a:solidFill>
                <a:latin typeface="Open Sauce"/>
              </a:rPr>
              <a:t>Since we embark on a walking meditation in order to hear and respond to the Lord, invite God to walk with you during this prayer period. Ask for the grace to hear and respond to him. If you have any particular intentions on your heart, name them to God at this time and tell him that you will carry these intentions with you during the walk. This can occur using your finger labyrinth as well.</a:t>
            </a:r>
          </a:p>
        </p:txBody>
      </p:sp>
      <p:sp>
        <p:nvSpPr>
          <p:cNvPr id="4" name="TextBox 4"/>
          <p:cNvSpPr txBox="1"/>
          <p:nvPr/>
        </p:nvSpPr>
        <p:spPr>
          <a:xfrm>
            <a:off x="1296624" y="4284775"/>
            <a:ext cx="9003528"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Walk the path (with your feet or finger)</a:t>
            </a:r>
          </a:p>
        </p:txBody>
      </p:sp>
      <p:sp>
        <p:nvSpPr>
          <p:cNvPr id="5" name="TextBox 5"/>
          <p:cNvSpPr txBox="1"/>
          <p:nvPr/>
        </p:nvSpPr>
        <p:spPr>
          <a:xfrm>
            <a:off x="1296624" y="4955970"/>
            <a:ext cx="15901943" cy="1249680"/>
          </a:xfrm>
          <a:prstGeom prst="rect">
            <a:avLst/>
          </a:prstGeom>
        </p:spPr>
        <p:txBody>
          <a:bodyPr lIns="0" tIns="0" rIns="0" bIns="0" rtlCol="0" anchor="t">
            <a:spAutoFit/>
          </a:bodyPr>
          <a:lstStyle/>
          <a:p>
            <a:pPr marL="0" lvl="0" indent="0">
              <a:lnSpc>
                <a:spcPts val="2520"/>
              </a:lnSpc>
            </a:pPr>
            <a:r>
              <a:rPr lang="en-US" sz="1800">
                <a:solidFill>
                  <a:srgbClr val="202020"/>
                </a:solidFill>
                <a:latin typeface="Open Sauce"/>
              </a:rPr>
              <a:t>Enter and follow the path of the labyrinth, knowing that God is with you. Go at a pace that feels natural. As you move along the path, notice what is happening in your mind and heart. There is no agenda to this prayer. Rather, let your prayer unfold as you go and trust in God’s guidance. If your mind wanders to thoughts that seem like distractions, name the distraction, lift it up to God and ask God to guide your mind and heart back to him. If the distraction returns, explore it with God.</a:t>
            </a:r>
          </a:p>
        </p:txBody>
      </p:sp>
      <p:sp>
        <p:nvSpPr>
          <p:cNvPr id="6" name="TextBox 6"/>
          <p:cNvSpPr txBox="1"/>
          <p:nvPr/>
        </p:nvSpPr>
        <p:spPr>
          <a:xfrm>
            <a:off x="1296624" y="6624750"/>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Give thanks</a:t>
            </a:r>
          </a:p>
        </p:txBody>
      </p:sp>
      <p:sp>
        <p:nvSpPr>
          <p:cNvPr id="7" name="TextBox 7"/>
          <p:cNvSpPr txBox="1"/>
          <p:nvPr/>
        </p:nvSpPr>
        <p:spPr>
          <a:xfrm>
            <a:off x="1296624" y="7288960"/>
            <a:ext cx="16023409" cy="306705"/>
          </a:xfrm>
          <a:prstGeom prst="rect">
            <a:avLst/>
          </a:prstGeom>
        </p:spPr>
        <p:txBody>
          <a:bodyPr lIns="0" tIns="0" rIns="0" bIns="0" rtlCol="0" anchor="t">
            <a:spAutoFit/>
          </a:bodyPr>
          <a:lstStyle/>
          <a:p>
            <a:pPr marL="0" lvl="0" indent="0">
              <a:lnSpc>
                <a:spcPts val="2520"/>
              </a:lnSpc>
            </a:pPr>
            <a:r>
              <a:rPr lang="en-US" sz="1800">
                <a:solidFill>
                  <a:srgbClr val="202020"/>
                </a:solidFill>
                <a:latin typeface="Open Sauce"/>
              </a:rPr>
              <a:t>When you reach the center of the labyrinth, thank God for having walked with you along the way.</a:t>
            </a:r>
          </a:p>
        </p:txBody>
      </p:sp>
      <p:sp>
        <p:nvSpPr>
          <p:cNvPr id="8" name="Freeform 8"/>
          <p:cNvSpPr/>
          <p:nvPr/>
        </p:nvSpPr>
        <p:spPr>
          <a:xfrm>
            <a:off x="789496" y="2437021"/>
            <a:ext cx="239204" cy="239204"/>
          </a:xfrm>
          <a:custGeom>
            <a:avLst/>
            <a:gdLst/>
            <a:ahLst/>
            <a:cxnLst/>
            <a:rect l="l" t="t" r="r" b="b"/>
            <a:pathLst>
              <a:path w="239204" h="239204">
                <a:moveTo>
                  <a:pt x="0" y="0"/>
                </a:moveTo>
                <a:lnTo>
                  <a:pt x="239204" y="0"/>
                </a:lnTo>
                <a:lnTo>
                  <a:pt x="239204" y="239204"/>
                </a:lnTo>
                <a:lnTo>
                  <a:pt x="0" y="23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89496" y="4462671"/>
            <a:ext cx="239204" cy="239204"/>
          </a:xfrm>
          <a:custGeom>
            <a:avLst/>
            <a:gdLst/>
            <a:ahLst/>
            <a:cxnLst/>
            <a:rect l="l" t="t" r="r" b="b"/>
            <a:pathLst>
              <a:path w="239204" h="239204">
                <a:moveTo>
                  <a:pt x="0" y="0"/>
                </a:moveTo>
                <a:lnTo>
                  <a:pt x="239204" y="0"/>
                </a:lnTo>
                <a:lnTo>
                  <a:pt x="239204" y="239204"/>
                </a:lnTo>
                <a:lnTo>
                  <a:pt x="0" y="23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789496" y="6802646"/>
            <a:ext cx="239204" cy="239204"/>
          </a:xfrm>
          <a:custGeom>
            <a:avLst/>
            <a:gdLst/>
            <a:ahLst/>
            <a:cxnLst/>
            <a:rect l="l" t="t" r="r" b="b"/>
            <a:pathLst>
              <a:path w="239204" h="239204">
                <a:moveTo>
                  <a:pt x="0" y="0"/>
                </a:moveTo>
                <a:lnTo>
                  <a:pt x="239204" y="0"/>
                </a:lnTo>
                <a:lnTo>
                  <a:pt x="239204" y="239204"/>
                </a:lnTo>
                <a:lnTo>
                  <a:pt x="0" y="23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126806" y="838609"/>
            <a:ext cx="18288000" cy="679450"/>
          </a:xfrm>
          <a:prstGeom prst="rect">
            <a:avLst/>
          </a:prstGeom>
        </p:spPr>
        <p:txBody>
          <a:bodyPr lIns="0" tIns="0" rIns="0" bIns="0" rtlCol="0" anchor="t">
            <a:spAutoFit/>
          </a:bodyPr>
          <a:lstStyle/>
          <a:p>
            <a:pPr algn="ctr">
              <a:lnSpc>
                <a:spcPts val="5599"/>
              </a:lnSpc>
              <a:spcBef>
                <a:spcPct val="0"/>
              </a:spcBef>
            </a:pPr>
            <a:r>
              <a:rPr lang="en-US" sz="3950" b="1">
                <a:solidFill>
                  <a:schemeClr val="accent4"/>
                </a:solidFill>
                <a:latin typeface="Open Sauce Bold"/>
              </a:rPr>
              <a:t>Steps of Praying with a Labyrinth</a:t>
            </a:r>
          </a:p>
        </p:txBody>
      </p:sp>
      <p:sp>
        <p:nvSpPr>
          <p:cNvPr id="12" name="TextBox 12"/>
          <p:cNvSpPr txBox="1"/>
          <p:nvPr/>
        </p:nvSpPr>
        <p:spPr>
          <a:xfrm>
            <a:off x="1028700" y="8012225"/>
            <a:ext cx="1961282"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Reflect</a:t>
            </a:r>
          </a:p>
        </p:txBody>
      </p:sp>
      <p:sp>
        <p:nvSpPr>
          <p:cNvPr id="13" name="TextBox 13"/>
          <p:cNvSpPr txBox="1"/>
          <p:nvPr/>
        </p:nvSpPr>
        <p:spPr>
          <a:xfrm>
            <a:off x="1235891" y="8683420"/>
            <a:ext cx="16023409" cy="1249680"/>
          </a:xfrm>
          <a:prstGeom prst="rect">
            <a:avLst/>
          </a:prstGeom>
        </p:spPr>
        <p:txBody>
          <a:bodyPr lIns="0" tIns="0" rIns="0" bIns="0" rtlCol="0" anchor="t">
            <a:spAutoFit/>
          </a:bodyPr>
          <a:lstStyle/>
          <a:p>
            <a:pPr>
              <a:lnSpc>
                <a:spcPts val="2520"/>
              </a:lnSpc>
            </a:pPr>
            <a:r>
              <a:rPr lang="en-US" sz="1800">
                <a:solidFill>
                  <a:srgbClr val="202020"/>
                </a:solidFill>
                <a:latin typeface="Open Sauce"/>
              </a:rPr>
              <a:t>Afterwards, take time to reflect on your walking meditation. Write down your thoughts, feelings or anything else that you experienced. If something from these recollections stands out to you, consider exploring it at another time in prayer or in spiritual direction.</a:t>
            </a:r>
          </a:p>
          <a:p>
            <a:pPr>
              <a:lnSpc>
                <a:spcPts val="2520"/>
              </a:lnSpc>
            </a:pPr>
            <a:endParaRPr lang="en-US" sz="1800">
              <a:solidFill>
                <a:srgbClr val="202020"/>
              </a:solidFill>
              <a:latin typeface="Open Sauce"/>
            </a:endParaRPr>
          </a:p>
          <a:p>
            <a:pPr marL="0" lvl="0" indent="0">
              <a:lnSpc>
                <a:spcPts val="2520"/>
              </a:lnSpc>
            </a:pPr>
            <a:endParaRPr lang="en-US" sz="1800">
              <a:solidFill>
                <a:srgbClr val="202020"/>
              </a:solidFill>
              <a:latin typeface="Open Sauce"/>
            </a:endParaRPr>
          </a:p>
        </p:txBody>
      </p:sp>
      <p:sp>
        <p:nvSpPr>
          <p:cNvPr id="14" name="Freeform 14"/>
          <p:cNvSpPr/>
          <p:nvPr/>
        </p:nvSpPr>
        <p:spPr>
          <a:xfrm>
            <a:off x="789496" y="8190121"/>
            <a:ext cx="239204" cy="239204"/>
          </a:xfrm>
          <a:custGeom>
            <a:avLst/>
            <a:gdLst/>
            <a:ahLst/>
            <a:cxnLst/>
            <a:rect l="l" t="t" r="r" b="b"/>
            <a:pathLst>
              <a:path w="239204" h="239204">
                <a:moveTo>
                  <a:pt x="0" y="0"/>
                </a:moveTo>
                <a:lnTo>
                  <a:pt x="239204" y="0"/>
                </a:lnTo>
                <a:lnTo>
                  <a:pt x="239204" y="239204"/>
                </a:lnTo>
                <a:lnTo>
                  <a:pt x="0" y="23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01282" y="528093"/>
            <a:ext cx="9364191" cy="9147722"/>
          </a:xfrm>
          <a:custGeom>
            <a:avLst/>
            <a:gdLst/>
            <a:ahLst/>
            <a:cxnLst/>
            <a:rect l="l" t="t" r="r" b="b"/>
            <a:pathLst>
              <a:path w="9364191" h="9147722">
                <a:moveTo>
                  <a:pt x="0" y="0"/>
                </a:moveTo>
                <a:lnTo>
                  <a:pt x="9364191" y="0"/>
                </a:lnTo>
                <a:lnTo>
                  <a:pt x="9364191" y="9147721"/>
                </a:lnTo>
                <a:lnTo>
                  <a:pt x="0" y="9147721"/>
                </a:lnTo>
                <a:lnTo>
                  <a:pt x="0" y="0"/>
                </a:lnTo>
                <a:close/>
              </a:path>
            </a:pathLst>
          </a:custGeom>
          <a:blipFill>
            <a:blip r:embed="rId2"/>
            <a:stretch>
              <a:fillRect t="-426" b="-426"/>
            </a:stretch>
          </a:blipFill>
        </p:spPr>
      </p:sp>
      <p:sp>
        <p:nvSpPr>
          <p:cNvPr id="3" name="TextBox 3"/>
          <p:cNvSpPr txBox="1"/>
          <p:nvPr/>
        </p:nvSpPr>
        <p:spPr>
          <a:xfrm>
            <a:off x="420246" y="104139"/>
            <a:ext cx="4337282" cy="924561"/>
          </a:xfrm>
          <a:prstGeom prst="rect">
            <a:avLst/>
          </a:prstGeom>
        </p:spPr>
        <p:txBody>
          <a:bodyPr lIns="0" tIns="0" rIns="0" bIns="0" rtlCol="0" anchor="t">
            <a:spAutoFit/>
          </a:bodyPr>
          <a:lstStyle/>
          <a:p>
            <a:pPr marL="0" lvl="0" indent="0">
              <a:lnSpc>
                <a:spcPts val="6789"/>
              </a:lnSpc>
              <a:spcBef>
                <a:spcPct val="0"/>
              </a:spcBef>
            </a:pPr>
            <a:r>
              <a:rPr lang="en-US" sz="4849">
                <a:solidFill>
                  <a:srgbClr val="000000"/>
                </a:solidFill>
                <a:latin typeface="DIN Condensed"/>
              </a:rPr>
              <a:t>Example</a:t>
            </a:r>
          </a:p>
        </p:txBody>
      </p:sp>
      <p:sp>
        <p:nvSpPr>
          <p:cNvPr id="4" name="TextBox 4"/>
          <p:cNvSpPr txBox="1"/>
          <p:nvPr/>
        </p:nvSpPr>
        <p:spPr>
          <a:xfrm>
            <a:off x="420246" y="1187134"/>
            <a:ext cx="7585311" cy="8543925"/>
          </a:xfrm>
          <a:prstGeom prst="rect">
            <a:avLst/>
          </a:prstGeom>
        </p:spPr>
        <p:txBody>
          <a:bodyPr lIns="0" tIns="0" rIns="0" bIns="0" rtlCol="0" anchor="t">
            <a:spAutoFit/>
          </a:bodyPr>
          <a:lstStyle/>
          <a:p>
            <a:pPr>
              <a:lnSpc>
                <a:spcPts val="3779"/>
              </a:lnSpc>
              <a:spcBef>
                <a:spcPct val="0"/>
              </a:spcBef>
            </a:pPr>
            <a:r>
              <a:rPr lang="en-US" sz="2699">
                <a:solidFill>
                  <a:srgbClr val="000000"/>
                </a:solidFill>
                <a:latin typeface="Open Sauce Bold"/>
              </a:rPr>
              <a:t>Praying with a Finger Labyrinth</a:t>
            </a:r>
          </a:p>
          <a:p>
            <a:pPr>
              <a:lnSpc>
                <a:spcPts val="3779"/>
              </a:lnSpc>
              <a:spcBef>
                <a:spcPct val="0"/>
              </a:spcBef>
            </a:pPr>
            <a:endParaRPr lang="en-US" sz="2699">
              <a:solidFill>
                <a:srgbClr val="000000"/>
              </a:solidFill>
              <a:latin typeface="Open Sauce Bold"/>
            </a:endParaRPr>
          </a:p>
          <a:p>
            <a:pPr>
              <a:lnSpc>
                <a:spcPts val="2520"/>
              </a:lnSpc>
              <a:spcBef>
                <a:spcPct val="0"/>
              </a:spcBef>
            </a:pPr>
            <a:r>
              <a:rPr lang="en-US" sz="1800">
                <a:solidFill>
                  <a:srgbClr val="000000"/>
                </a:solidFill>
                <a:latin typeface="Open Sauce"/>
              </a:rPr>
              <a:t>• Find a comfortable place where you can sit and welcome peace.</a:t>
            </a:r>
          </a:p>
          <a:p>
            <a:pPr>
              <a:lnSpc>
                <a:spcPts val="2520"/>
              </a:lnSpc>
              <a:spcBef>
                <a:spcPct val="0"/>
              </a:spcBef>
            </a:pPr>
            <a:endParaRPr lang="en-US" sz="1800">
              <a:solidFill>
                <a:srgbClr val="000000"/>
              </a:solidFill>
              <a:latin typeface="Open Sauce"/>
            </a:endParaRPr>
          </a:p>
          <a:p>
            <a:pPr>
              <a:lnSpc>
                <a:spcPts val="2939"/>
              </a:lnSpc>
              <a:spcBef>
                <a:spcPct val="0"/>
              </a:spcBef>
            </a:pPr>
            <a:r>
              <a:rPr lang="en-US" sz="2099">
                <a:solidFill>
                  <a:srgbClr val="000000"/>
                </a:solidFill>
                <a:latin typeface="Open Sauce"/>
              </a:rPr>
              <a:t> </a:t>
            </a:r>
            <a:r>
              <a:rPr lang="en-US" sz="2099">
                <a:solidFill>
                  <a:srgbClr val="847FCA"/>
                </a:solidFill>
                <a:latin typeface="Open Sauce Bold"/>
              </a:rPr>
              <a:t>Pray: Lord, here I sit inviting your presence.</a:t>
            </a:r>
          </a:p>
          <a:p>
            <a:pPr>
              <a:lnSpc>
                <a:spcPts val="2520"/>
              </a:lnSpc>
              <a:spcBef>
                <a:spcPct val="0"/>
              </a:spcBef>
            </a:pPr>
            <a:endParaRPr lang="en-US" sz="2099">
              <a:solidFill>
                <a:srgbClr val="847FCA"/>
              </a:solidFill>
              <a:latin typeface="Open Sauce Bold"/>
            </a:endParaRPr>
          </a:p>
          <a:p>
            <a:pPr>
              <a:lnSpc>
                <a:spcPts val="2520"/>
              </a:lnSpc>
              <a:spcBef>
                <a:spcPct val="0"/>
              </a:spcBef>
            </a:pPr>
            <a:r>
              <a:rPr lang="en-US" sz="1800">
                <a:solidFill>
                  <a:srgbClr val="000000"/>
                </a:solidFill>
                <a:latin typeface="Open Sauce"/>
              </a:rPr>
              <a:t>• Slowly glide your finger through the labyrinth path using your non-dominant hand, allowing for free-flowing unedited thought. Open to the Holy Spirit’s gentle guidance, permitting the awareness that God is near, and trusting that Jesus will always care for you, enter into peace.</a:t>
            </a:r>
          </a:p>
          <a:p>
            <a:pPr>
              <a:lnSpc>
                <a:spcPts val="2520"/>
              </a:lnSpc>
              <a:spcBef>
                <a:spcPct val="0"/>
              </a:spcBef>
            </a:pPr>
            <a:endParaRPr lang="en-US" sz="1800">
              <a:solidFill>
                <a:srgbClr val="000000"/>
              </a:solidFill>
              <a:latin typeface="Open Sauce"/>
            </a:endParaRPr>
          </a:p>
          <a:p>
            <a:pPr>
              <a:lnSpc>
                <a:spcPts val="2520"/>
              </a:lnSpc>
              <a:spcBef>
                <a:spcPct val="0"/>
              </a:spcBef>
            </a:pPr>
            <a:r>
              <a:rPr lang="en-US" sz="1800">
                <a:solidFill>
                  <a:srgbClr val="000000"/>
                </a:solidFill>
                <a:latin typeface="Open Sauce"/>
              </a:rPr>
              <a:t>• While your finger is in the center of the labyrinth, </a:t>
            </a:r>
          </a:p>
          <a:p>
            <a:pPr>
              <a:lnSpc>
                <a:spcPts val="2520"/>
              </a:lnSpc>
              <a:spcBef>
                <a:spcPct val="0"/>
              </a:spcBef>
            </a:pPr>
            <a:r>
              <a:rPr lang="en-US" sz="1800">
                <a:solidFill>
                  <a:srgbClr val="000000"/>
                </a:solidFill>
                <a:latin typeface="Open Sauce"/>
              </a:rPr>
              <a:t>reflect on your thoughts…</a:t>
            </a:r>
          </a:p>
          <a:p>
            <a:pPr>
              <a:lnSpc>
                <a:spcPts val="2520"/>
              </a:lnSpc>
              <a:spcBef>
                <a:spcPct val="0"/>
              </a:spcBef>
            </a:pPr>
            <a:endParaRPr lang="en-US" sz="1800">
              <a:solidFill>
                <a:srgbClr val="000000"/>
              </a:solidFill>
              <a:latin typeface="Open Sauce"/>
            </a:endParaRPr>
          </a:p>
          <a:p>
            <a:pPr>
              <a:lnSpc>
                <a:spcPts val="2520"/>
              </a:lnSpc>
              <a:spcBef>
                <a:spcPct val="0"/>
              </a:spcBef>
            </a:pPr>
            <a:r>
              <a:rPr lang="en-US" sz="1800">
                <a:solidFill>
                  <a:srgbClr val="000000"/>
                </a:solidFill>
                <a:latin typeface="Open Sauce"/>
              </a:rPr>
              <a:t>• …remain in the center for a moment and pray your </a:t>
            </a:r>
          </a:p>
          <a:p>
            <a:pPr>
              <a:lnSpc>
                <a:spcPts val="2520"/>
              </a:lnSpc>
              <a:spcBef>
                <a:spcPct val="0"/>
              </a:spcBef>
            </a:pPr>
            <a:r>
              <a:rPr lang="en-US" sz="1800">
                <a:solidFill>
                  <a:srgbClr val="000000"/>
                </a:solidFill>
                <a:latin typeface="Open Sauce"/>
              </a:rPr>
              <a:t>heart. </a:t>
            </a:r>
          </a:p>
          <a:p>
            <a:pPr>
              <a:lnSpc>
                <a:spcPts val="2520"/>
              </a:lnSpc>
              <a:spcBef>
                <a:spcPct val="0"/>
              </a:spcBef>
            </a:pPr>
            <a:endParaRPr lang="en-US" sz="1800">
              <a:solidFill>
                <a:srgbClr val="000000"/>
              </a:solidFill>
              <a:latin typeface="Open Sauce"/>
            </a:endParaRPr>
          </a:p>
          <a:p>
            <a:pPr>
              <a:lnSpc>
                <a:spcPts val="2520"/>
              </a:lnSpc>
              <a:spcBef>
                <a:spcPct val="0"/>
              </a:spcBef>
            </a:pPr>
            <a:r>
              <a:rPr lang="en-US" sz="1800">
                <a:solidFill>
                  <a:srgbClr val="000000"/>
                </a:solidFill>
                <a:latin typeface="Open Sauce"/>
              </a:rPr>
              <a:t>• When you have laid bare your heart before God, return to the beginning of the labyrinth. Return gratefully…return prayerfully…return reinvigorated. </a:t>
            </a:r>
          </a:p>
          <a:p>
            <a:pPr>
              <a:lnSpc>
                <a:spcPts val="2520"/>
              </a:lnSpc>
              <a:spcBef>
                <a:spcPct val="0"/>
              </a:spcBef>
            </a:pPr>
            <a:endParaRPr lang="en-US" sz="1800">
              <a:solidFill>
                <a:srgbClr val="000000"/>
              </a:solidFill>
              <a:latin typeface="Open Sauce"/>
            </a:endParaRPr>
          </a:p>
          <a:p>
            <a:pPr>
              <a:lnSpc>
                <a:spcPts val="2520"/>
              </a:lnSpc>
              <a:spcBef>
                <a:spcPct val="0"/>
              </a:spcBef>
            </a:pPr>
            <a:r>
              <a:rPr lang="en-US" sz="1800">
                <a:solidFill>
                  <a:srgbClr val="000000"/>
                </a:solidFill>
                <a:latin typeface="Open Sauce"/>
              </a:rPr>
              <a:t>• As you exit the labyrinth, sing praises, speak words of thanks: Glory to God in the Highest (repeat), Jesus you are my Saviour and Redeemer (repeat), Holy Spirit my Comforter and Sustainer (repeat) from everlasting to everlasting (repeat).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3588" y="932816"/>
            <a:ext cx="3840514" cy="3840514"/>
          </a:xfrm>
          <a:custGeom>
            <a:avLst/>
            <a:gdLst/>
            <a:ahLst/>
            <a:cxnLst/>
            <a:rect l="l" t="t" r="r" b="b"/>
            <a:pathLst>
              <a:path w="3840514" h="3840514">
                <a:moveTo>
                  <a:pt x="0" y="0"/>
                </a:moveTo>
                <a:lnTo>
                  <a:pt x="3840514" y="0"/>
                </a:lnTo>
                <a:lnTo>
                  <a:pt x="3840514" y="3840514"/>
                </a:lnTo>
                <a:lnTo>
                  <a:pt x="0" y="3840514"/>
                </a:lnTo>
                <a:lnTo>
                  <a:pt x="0" y="0"/>
                </a:lnTo>
                <a:close/>
              </a:path>
            </a:pathLst>
          </a:custGeom>
          <a:blipFill>
            <a:blip r:embed="rId2"/>
            <a:stretch>
              <a:fillRect/>
            </a:stretch>
          </a:blipFill>
        </p:spPr>
      </p:sp>
      <p:sp>
        <p:nvSpPr>
          <p:cNvPr id="4" name="Freeform 4"/>
          <p:cNvSpPr/>
          <p:nvPr/>
        </p:nvSpPr>
        <p:spPr>
          <a:xfrm>
            <a:off x="12551256" y="4390646"/>
            <a:ext cx="4243607" cy="5511178"/>
          </a:xfrm>
          <a:custGeom>
            <a:avLst/>
            <a:gdLst/>
            <a:ahLst/>
            <a:cxnLst/>
            <a:rect l="l" t="t" r="r" b="b"/>
            <a:pathLst>
              <a:path w="4243607" h="5511178">
                <a:moveTo>
                  <a:pt x="0" y="0"/>
                </a:moveTo>
                <a:lnTo>
                  <a:pt x="4243607" y="0"/>
                </a:lnTo>
                <a:lnTo>
                  <a:pt x="4243607" y="5511177"/>
                </a:lnTo>
                <a:lnTo>
                  <a:pt x="0" y="5511177"/>
                </a:lnTo>
                <a:lnTo>
                  <a:pt x="0" y="0"/>
                </a:lnTo>
                <a:close/>
              </a:path>
            </a:pathLst>
          </a:custGeom>
          <a:blipFill>
            <a:blip r:embed="rId3"/>
            <a:stretch>
              <a:fillRect l="-5648" t="-7132" r="-6627" b="-4699"/>
            </a:stretch>
          </a:blipFill>
        </p:spPr>
      </p:sp>
      <p:sp>
        <p:nvSpPr>
          <p:cNvPr id="5" name="Freeform 5"/>
          <p:cNvSpPr/>
          <p:nvPr/>
        </p:nvSpPr>
        <p:spPr>
          <a:xfrm>
            <a:off x="12551256" y="790160"/>
            <a:ext cx="4184970" cy="3974585"/>
          </a:xfrm>
          <a:custGeom>
            <a:avLst/>
            <a:gdLst/>
            <a:ahLst/>
            <a:cxnLst/>
            <a:rect l="l" t="t" r="r" b="b"/>
            <a:pathLst>
              <a:path w="4184970" h="3974585">
                <a:moveTo>
                  <a:pt x="0" y="0"/>
                </a:moveTo>
                <a:lnTo>
                  <a:pt x="4184971" y="0"/>
                </a:lnTo>
                <a:lnTo>
                  <a:pt x="4184971" y="3974584"/>
                </a:lnTo>
                <a:lnTo>
                  <a:pt x="0" y="3974584"/>
                </a:lnTo>
                <a:lnTo>
                  <a:pt x="0" y="0"/>
                </a:lnTo>
                <a:close/>
              </a:path>
            </a:pathLst>
          </a:custGeom>
          <a:blipFill>
            <a:blip r:embed="rId4"/>
            <a:stretch>
              <a:fillRect/>
            </a:stretch>
          </a:blipFill>
        </p:spPr>
      </p:sp>
      <p:sp>
        <p:nvSpPr>
          <p:cNvPr id="6" name="Freeform 6"/>
          <p:cNvSpPr/>
          <p:nvPr/>
        </p:nvSpPr>
        <p:spPr>
          <a:xfrm>
            <a:off x="6592633" y="5145375"/>
            <a:ext cx="4408387" cy="4287737"/>
          </a:xfrm>
          <a:custGeom>
            <a:avLst/>
            <a:gdLst/>
            <a:ahLst/>
            <a:cxnLst/>
            <a:rect l="l" t="t" r="r" b="b"/>
            <a:pathLst>
              <a:path w="4408387" h="4287737">
                <a:moveTo>
                  <a:pt x="0" y="0"/>
                </a:moveTo>
                <a:lnTo>
                  <a:pt x="4408387" y="0"/>
                </a:lnTo>
                <a:lnTo>
                  <a:pt x="4408387" y="4287737"/>
                </a:lnTo>
                <a:lnTo>
                  <a:pt x="0" y="4287737"/>
                </a:lnTo>
                <a:lnTo>
                  <a:pt x="0" y="0"/>
                </a:lnTo>
                <a:close/>
              </a:path>
            </a:pathLst>
          </a:custGeom>
          <a:blipFill>
            <a:blip r:embed="rId5"/>
            <a:stretch>
              <a:fillRect/>
            </a:stretch>
          </a:blipFill>
        </p:spPr>
      </p:sp>
      <p:sp>
        <p:nvSpPr>
          <p:cNvPr id="7" name="Freeform 7"/>
          <p:cNvSpPr/>
          <p:nvPr/>
        </p:nvSpPr>
        <p:spPr>
          <a:xfrm>
            <a:off x="589901" y="5098756"/>
            <a:ext cx="5546059" cy="4159544"/>
          </a:xfrm>
          <a:custGeom>
            <a:avLst/>
            <a:gdLst/>
            <a:ahLst/>
            <a:cxnLst/>
            <a:rect l="l" t="t" r="r" b="b"/>
            <a:pathLst>
              <a:path w="5546059" h="4159544">
                <a:moveTo>
                  <a:pt x="0" y="0"/>
                </a:moveTo>
                <a:lnTo>
                  <a:pt x="5546059" y="0"/>
                </a:lnTo>
                <a:lnTo>
                  <a:pt x="5546059" y="4159544"/>
                </a:lnTo>
                <a:lnTo>
                  <a:pt x="0" y="4159544"/>
                </a:lnTo>
                <a:lnTo>
                  <a:pt x="0" y="0"/>
                </a:lnTo>
                <a:close/>
              </a:path>
            </a:pathLst>
          </a:custGeom>
          <a:blipFill>
            <a:blip r:embed="rId6"/>
            <a:stretch>
              <a:fillRect/>
            </a:stretch>
          </a:blipFill>
        </p:spPr>
      </p:sp>
      <p:pic>
        <p:nvPicPr>
          <p:cNvPr id="10" name="Picture 10" descr="A picture containing diagram&#10;&#10;Description automatically generated">
            <a:extLst>
              <a:ext uri="{FF2B5EF4-FFF2-40B4-BE49-F238E27FC236}">
                <a16:creationId xmlns:a16="http://schemas.microsoft.com/office/drawing/2014/main" id="{C64A97BE-B488-5F3D-557A-D486256CDD73}"/>
              </a:ext>
            </a:extLst>
          </p:cNvPr>
          <p:cNvPicPr>
            <a:picLocks noChangeAspect="1"/>
          </p:cNvPicPr>
          <p:nvPr/>
        </p:nvPicPr>
        <p:blipFill>
          <a:blip r:embed="rId7"/>
          <a:stretch>
            <a:fillRect/>
          </a:stretch>
        </p:blipFill>
        <p:spPr>
          <a:xfrm>
            <a:off x="6669742" y="660781"/>
            <a:ext cx="4249270" cy="42186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byrinth Journey - mobile_tablet app for finger walking the Labyrinth">
            <a:hlinkClick r:id="" action="ppaction://media"/>
            <a:extLst>
              <a:ext uri="{FF2B5EF4-FFF2-40B4-BE49-F238E27FC236}">
                <a16:creationId xmlns:a16="http://schemas.microsoft.com/office/drawing/2014/main" id="{AA67FB89-0D66-E9BB-033F-5C8B70A8B0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9735" y="1479175"/>
            <a:ext cx="15607856" cy="8406956"/>
          </a:xfrm>
          <a:prstGeom prst="rect">
            <a:avLst/>
          </a:prstGeom>
        </p:spPr>
      </p:pic>
      <p:sp>
        <p:nvSpPr>
          <p:cNvPr id="3" name="TextBox 2">
            <a:extLst>
              <a:ext uri="{FF2B5EF4-FFF2-40B4-BE49-F238E27FC236}">
                <a16:creationId xmlns:a16="http://schemas.microsoft.com/office/drawing/2014/main" id="{D1A40270-003A-D62B-D948-DFCB52396E58}"/>
              </a:ext>
            </a:extLst>
          </p:cNvPr>
          <p:cNvSpPr txBox="1"/>
          <p:nvPr/>
        </p:nvSpPr>
        <p:spPr>
          <a:xfrm>
            <a:off x="15047259" y="97558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5">
                  <a:extLst>
                    <a:ext uri="{A12FA001-AC4F-418D-AE19-62706E023703}">
                      <ahyp:hlinkClr xmlns:ahyp="http://schemas.microsoft.com/office/drawing/2018/hyperlinkcolor" val="tx"/>
                    </a:ext>
                  </a:extLst>
                </a:hlinkClick>
              </a:rPr>
              <a:t>Labyrinth Journey App</a:t>
            </a:r>
            <a:endParaRPr lang="en-US" b="1">
              <a:cs typeface="Calibri"/>
              <a:hlinkClick r:id="" action="ppaction://noaction">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7BF64060-0D8D-72C6-2299-8FEB3D417C00}"/>
              </a:ext>
            </a:extLst>
          </p:cNvPr>
          <p:cNvSpPr txBox="1"/>
          <p:nvPr/>
        </p:nvSpPr>
        <p:spPr>
          <a:xfrm>
            <a:off x="1624913" y="590035"/>
            <a:ext cx="15547888"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latin typeface="Open Sauce Bold"/>
              </a:rPr>
              <a:t>Explaining a labyrinth</a:t>
            </a:r>
            <a:endParaRPr lang="en-US" dirty="0">
              <a:ea typeface="Calibri"/>
              <a:cs typeface="Calibri"/>
            </a:endParaRPr>
          </a:p>
        </p:txBody>
      </p:sp>
    </p:spTree>
    <p:extLst>
      <p:ext uri="{BB962C8B-B14F-4D97-AF65-F5344CB8AC3E}">
        <p14:creationId xmlns:p14="http://schemas.microsoft.com/office/powerpoint/2010/main" val="16973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Project Document" ma:contentTypeID="0x010100F11B04EFEED17A4881869C310E832AA7003FCDE0F6610D7F4D93DF1AA4D4E7EC29" ma:contentTypeVersion="4" ma:contentTypeDescription="" ma:contentTypeScope="" ma:versionID="616568b39762aa8c1d636d43c3164d9d">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4fd6e5b46c5e5d04ab5cf10b38d2f748" ns1:_="" ns2:_="">
    <xsd:import namespace="http://schemas.microsoft.com/sharepoint/v3"/>
    <xsd:import namespace="http://schemas.microsoft.com/sharepoint/v3/fields"/>
    <xsd:element name="properties">
      <xsd:complexType>
        <xsd:sequence>
          <xsd:element name="documentManagement">
            <xsd:complexType>
              <xsd:all>
                <xsd:element ref="ns1:PercentComplete" minOccurs="0"/>
                <xsd:element ref="ns1:WorkAddress" minOccurs="0"/>
                <xsd:element ref="ns1:WorkCity" minOccurs="0"/>
                <xsd:element ref="ns1:WorkCountry" minOccurs="0"/>
                <xsd:element ref="ns2:TaskDueDate"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percentage="TRUE">
      <xsd:simpleType>
        <xsd:restriction base="dms:Number">
          <xsd:maxInclusive value="1"/>
          <xsd:minInclusive value="0"/>
        </xsd:restriction>
      </xsd:simpleType>
    </xsd:element>
    <xsd:element name="WorkAddress" ma:index="9" nillable="true" ma:displayName="Address" ma:internalName="WorkAddress">
      <xsd:simpleType>
        <xsd:restriction base="dms:Note">
          <xsd:maxLength value="255"/>
        </xsd:restriction>
      </xsd:simpleType>
    </xsd:element>
    <xsd:element name="WorkCity" ma:index="10" nillable="true" ma:displayName="City" ma:internalName="WorkCity">
      <xsd:simpleType>
        <xsd:restriction base="dms:Text"/>
      </xsd:simpleType>
    </xsd:element>
    <xsd:element name="WorkCountry" ma:index="11" nillable="true" ma:displayName="Country/Region" ma:internalName="WorkCountry">
      <xsd:simpleType>
        <xsd:restriction base="dms:Text"/>
      </xsd:simpleType>
    </xsd:element>
    <xsd:element name="JobTitle" ma:index="13"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TaskDueDate" ma:index="12" nillable="true" ma:displayName="Due Date" ma:format="DateOnly" ma:internalName="TaskDu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9BFE6B-B8F2-4C19-A7DE-72434A11644D}"/>
</file>

<file path=customXml/itemProps2.xml><?xml version="1.0" encoding="utf-8"?>
<ds:datastoreItem xmlns:ds="http://schemas.openxmlformats.org/officeDocument/2006/customXml" ds:itemID="{7ACAFC39-549C-4FF4-93DD-09BC94E0BF79}">
  <ds:schemaRefs>
    <ds:schemaRef ds:uri="http://schemas.microsoft.com/sharepoint/v3/contenttype/forms"/>
  </ds:schemaRefs>
</ds:datastoreItem>
</file>

<file path=customXml/itemProps3.xml><?xml version="1.0" encoding="utf-8"?>
<ds:datastoreItem xmlns:ds="http://schemas.openxmlformats.org/officeDocument/2006/customXml" ds:itemID="{82B1785C-471D-4343-A8E7-7DC74012A47E}">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s>
</ds:datastoreItem>
</file>

<file path=customXml/itemProps4.xml><?xml version="1.0" encoding="utf-8"?>
<ds:datastoreItem xmlns:ds="http://schemas.openxmlformats.org/officeDocument/2006/customXml" ds:itemID="{A4A18EA6-CB8A-4C5A-9686-4B3B86EC0BB3}">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Slides>
  <Notes>0</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Labyrinth: Module</dc:title>
  <cp:revision>11</cp:revision>
  <dcterms:created xsi:type="dcterms:W3CDTF">2006-08-16T00:00:00Z</dcterms:created>
  <dcterms:modified xsi:type="dcterms:W3CDTF">2023-06-04T07:42:03Z</dcterms:modified>
  <dc:identifier>DAFkdZ6I5Uc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2023-06-03T07:04:45Z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dd1a7af7-ad4b-48fa-8b47-8775ecf3ac83</vt:lpwstr>
  </property>
  <property fmtid="{D5CDD505-2E9C-101B-9397-08002B2CF9AE}" pid="9" name="MSIP_Label_36a5eb60-4059-4488-b04a-9ad280793a16_ContentBits">
    <vt:lpwstr>0</vt:lpwstr>
  </property>
  <property fmtid="{D5CDD505-2E9C-101B-9397-08002B2CF9AE}" pid="10" name="Order">
    <vt:lpwstr>275100.000000000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