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sldIdLst>
    <p:sldId id="256" r:id="rId6"/>
    <p:sldId id="257" r:id="rId7"/>
    <p:sldId id="258" r:id="rId8"/>
    <p:sldId id="259" r:id="rId9"/>
    <p:sldId id="260" r:id="rId10"/>
    <p:sldId id="261" r:id="rId11"/>
    <p:sldId id="262" r:id="rId12"/>
    <p:sldId id="263" r:id="rId13"/>
  </p:sldIdLst>
  <p:sldSz cx="18288000" cy="10287000"/>
  <p:notesSz cx="6858000" cy="9144000"/>
  <p:embeddedFontLst>
    <p:embeddedFont>
      <p:font typeface="Benedict" charset="0"/>
      <p:regular r:id="rId14"/>
    </p:embeddedFont>
    <p:embeddedFont>
      <p:font typeface="Calibri" panose="020F0502020204030204" pitchFamily="34" charset="0"/>
      <p:regular r:id="rId15"/>
      <p:bold r:id="rId16"/>
      <p:italic r:id="rId17"/>
      <p:boldItalic r:id="rId18"/>
    </p:embeddedFont>
    <p:embeddedFont>
      <p:font typeface="Open Sauce" panose="020B0604020202020204" charset="0"/>
      <p:regular r:id="rId19"/>
    </p:embeddedFont>
    <p:embeddedFont>
      <p:font typeface="Open Sauce Bold" panose="020B0604020202020204" charset="0"/>
      <p:regular r:id="rId20"/>
    </p:embeddedFont>
    <p:embeddedFont>
      <p:font typeface="Open Sauce SemiBold" panose="020B0604020202020204" charset="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D1D37F-398C-AA04-FAEF-15CCD94BB71F}" v="19" dt="2023-06-04T05:15:16.939"/>
    <p1510:client id="{75B99F7A-FC6B-D7FE-4C11-F3B008977D8F}" v="16" dt="2023-06-04T05:22:06.465"/>
    <p1510:client id="{AB745795-EAB1-174B-CA34-79DB34245570}" v="78" dt="2023-06-04T07:45:04.5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font" Target="fonts/font5.fntdata"/><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font" Target="fonts/font8.fnt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font" Target="fonts/font6.fntdata"/><Relationship Id="rId27" Type="http://schemas.microsoft.com/office/2015/10/relationships/revisionInfo" Target="revisionInfo.xml"/><Relationship Id="rId9" Type="http://schemas.openxmlformats.org/officeDocument/2006/relationships/slide" Target="slides/slide4.xml"/><Relationship Id="rId14" Type="http://schemas.openxmlformats.org/officeDocument/2006/relationships/font" Target="fonts/font1.fntdata"/><Relationship Id="rId2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rnadette Scott" userId="S::bernadette.scott@vinnies-cg.org.au::59d7f2bb-14b4-401c-ba39-1580fa7f662f" providerId="AD" clId="Web-{19D1D37F-398C-AA04-FAEF-15CCD94BB71F}"/>
    <pc:docChg chg="mod modSld">
      <pc:chgData name="Bernadette Scott" userId="S::bernadette.scott@vinnies-cg.org.au::59d7f2bb-14b4-401c-ba39-1580fa7f662f" providerId="AD" clId="Web-{19D1D37F-398C-AA04-FAEF-15CCD94BB71F}" dt="2023-06-04T05:15:16.939" v="19" actId="1076"/>
      <pc:docMkLst>
        <pc:docMk/>
      </pc:docMkLst>
      <pc:sldChg chg="addSp modSp addAnim">
        <pc:chgData name="Bernadette Scott" userId="S::bernadette.scott@vinnies-cg.org.au::59d7f2bb-14b4-401c-ba39-1580fa7f662f" providerId="AD" clId="Web-{19D1D37F-398C-AA04-FAEF-15CCD94BB71F}" dt="2023-06-04T05:15:16.939" v="19" actId="1076"/>
        <pc:sldMkLst>
          <pc:docMk/>
          <pc:sldMk cId="0" sldId="263"/>
        </pc:sldMkLst>
        <pc:spChg chg="mod">
          <ac:chgData name="Bernadette Scott" userId="S::bernadette.scott@vinnies-cg.org.au::59d7f2bb-14b4-401c-ba39-1580fa7f662f" providerId="AD" clId="Web-{19D1D37F-398C-AA04-FAEF-15CCD94BB71F}" dt="2023-06-04T05:14:44.048" v="16" actId="14100"/>
          <ac:spMkLst>
            <pc:docMk/>
            <pc:sldMk cId="0" sldId="263"/>
            <ac:spMk id="2" creationId="{00000000-0000-0000-0000-000000000000}"/>
          </ac:spMkLst>
        </pc:spChg>
        <pc:picChg chg="add mod">
          <ac:chgData name="Bernadette Scott" userId="S::bernadette.scott@vinnies-cg.org.au::59d7f2bb-14b4-401c-ba39-1580fa7f662f" providerId="AD" clId="Web-{19D1D37F-398C-AA04-FAEF-15CCD94BB71F}" dt="2023-06-04T05:15:16.939" v="19" actId="1076"/>
          <ac:picMkLst>
            <pc:docMk/>
            <pc:sldMk cId="0" sldId="263"/>
            <ac:picMk id="3" creationId="{0CDFDD94-6357-A2DC-8272-D9326FEE7E14}"/>
          </ac:picMkLst>
        </pc:picChg>
      </pc:sldChg>
    </pc:docChg>
  </pc:docChgLst>
  <pc:docChgLst>
    <pc:chgData name="Bernadette Scott" userId="S::bernadette.scott@vinnies-cg.org.au::59d7f2bb-14b4-401c-ba39-1580fa7f662f" providerId="AD" clId="Web-{AB745795-EAB1-174B-CA34-79DB34245570}"/>
    <pc:docChg chg="modSld">
      <pc:chgData name="Bernadette Scott" userId="S::bernadette.scott@vinnies-cg.org.au::59d7f2bb-14b4-401c-ba39-1580fa7f662f" providerId="AD" clId="Web-{AB745795-EAB1-174B-CA34-79DB34245570}" dt="2023-06-04T07:45:04.593" v="43" actId="20577"/>
      <pc:docMkLst>
        <pc:docMk/>
      </pc:docMkLst>
      <pc:sldChg chg="modSp">
        <pc:chgData name="Bernadette Scott" userId="S::bernadette.scott@vinnies-cg.org.au::59d7f2bb-14b4-401c-ba39-1580fa7f662f" providerId="AD" clId="Web-{AB745795-EAB1-174B-CA34-79DB34245570}" dt="2023-06-04T07:44:57.671" v="41" actId="20577"/>
        <pc:sldMkLst>
          <pc:docMk/>
          <pc:sldMk cId="0" sldId="262"/>
        </pc:sldMkLst>
        <pc:spChg chg="mod">
          <ac:chgData name="Bernadette Scott" userId="S::bernadette.scott@vinnies-cg.org.au::59d7f2bb-14b4-401c-ba39-1580fa7f662f" providerId="AD" clId="Web-{AB745795-EAB1-174B-CA34-79DB34245570}" dt="2023-06-04T07:44:57.671" v="41" actId="20577"/>
          <ac:spMkLst>
            <pc:docMk/>
            <pc:sldMk cId="0" sldId="262"/>
            <ac:spMk id="2" creationId="{00000000-0000-0000-0000-000000000000}"/>
          </ac:spMkLst>
        </pc:spChg>
      </pc:sldChg>
      <pc:sldChg chg="addSp modSp">
        <pc:chgData name="Bernadette Scott" userId="S::bernadette.scott@vinnies-cg.org.au::59d7f2bb-14b4-401c-ba39-1580fa7f662f" providerId="AD" clId="Web-{AB745795-EAB1-174B-CA34-79DB34245570}" dt="2023-06-04T07:45:04.593" v="43" actId="20577"/>
        <pc:sldMkLst>
          <pc:docMk/>
          <pc:sldMk cId="0" sldId="263"/>
        </pc:sldMkLst>
        <pc:spChg chg="mod">
          <ac:chgData name="Bernadette Scott" userId="S::bernadette.scott@vinnies-cg.org.au::59d7f2bb-14b4-401c-ba39-1580fa7f662f" providerId="AD" clId="Web-{AB745795-EAB1-174B-CA34-79DB34245570}" dt="2023-06-04T07:45:04.593" v="43" actId="20577"/>
          <ac:spMkLst>
            <pc:docMk/>
            <pc:sldMk cId="0" sldId="263"/>
            <ac:spMk id="2" creationId="{00000000-0000-0000-0000-000000000000}"/>
          </ac:spMkLst>
        </pc:spChg>
        <pc:spChg chg="add mod">
          <ac:chgData name="Bernadette Scott" userId="S::bernadette.scott@vinnies-cg.org.au::59d7f2bb-14b4-401c-ba39-1580fa7f662f" providerId="AD" clId="Web-{AB745795-EAB1-174B-CA34-79DB34245570}" dt="2023-06-04T07:44:17.420" v="35"/>
          <ac:spMkLst>
            <pc:docMk/>
            <pc:sldMk cId="0" sldId="263"/>
            <ac:spMk id="4" creationId="{AF942B95-BF8C-494F-D3D0-372C850C16EB}"/>
          </ac:spMkLst>
        </pc:spChg>
        <pc:picChg chg="mod">
          <ac:chgData name="Bernadette Scott" userId="S::bernadette.scott@vinnies-cg.org.au::59d7f2bb-14b4-401c-ba39-1580fa7f662f" providerId="AD" clId="Web-{AB745795-EAB1-174B-CA34-79DB34245570}" dt="2023-06-04T07:44:05.201" v="29" actId="1076"/>
          <ac:picMkLst>
            <pc:docMk/>
            <pc:sldMk cId="0" sldId="263"/>
            <ac:picMk id="3" creationId="{0CDFDD94-6357-A2DC-8272-D9326FEE7E14}"/>
          </ac:picMkLst>
        </pc:picChg>
      </pc:sldChg>
    </pc:docChg>
  </pc:docChgLst>
  <pc:docChgLst>
    <pc:chgData name="Bernadette Scott" userId="S::bernadette.scott@vinnies-cg.org.au::59d7f2bb-14b4-401c-ba39-1580fa7f662f" providerId="AD" clId="Web-{75B99F7A-FC6B-D7FE-4C11-F3B008977D8F}"/>
    <pc:docChg chg="modSld">
      <pc:chgData name="Bernadette Scott" userId="S::bernadette.scott@vinnies-cg.org.au::59d7f2bb-14b4-401c-ba39-1580fa7f662f" providerId="AD" clId="Web-{75B99F7A-FC6B-D7FE-4C11-F3B008977D8F}" dt="2023-06-04T05:22:04.918" v="6" actId="20577"/>
      <pc:docMkLst>
        <pc:docMk/>
      </pc:docMkLst>
      <pc:sldChg chg="modSp">
        <pc:chgData name="Bernadette Scott" userId="S::bernadette.scott@vinnies-cg.org.au::59d7f2bb-14b4-401c-ba39-1580fa7f662f" providerId="AD" clId="Web-{75B99F7A-FC6B-D7FE-4C11-F3B008977D8F}" dt="2023-06-04T05:21:58.168" v="5" actId="20577"/>
        <pc:sldMkLst>
          <pc:docMk/>
          <pc:sldMk cId="0" sldId="256"/>
        </pc:sldMkLst>
        <pc:spChg chg="mod">
          <ac:chgData name="Bernadette Scott" userId="S::bernadette.scott@vinnies-cg.org.au::59d7f2bb-14b4-401c-ba39-1580fa7f662f" providerId="AD" clId="Web-{75B99F7A-FC6B-D7FE-4C11-F3B008977D8F}" dt="2023-06-04T05:21:54.231" v="4" actId="20577"/>
          <ac:spMkLst>
            <pc:docMk/>
            <pc:sldMk cId="0" sldId="256"/>
            <ac:spMk id="3" creationId="{00000000-0000-0000-0000-000000000000}"/>
          </ac:spMkLst>
        </pc:spChg>
        <pc:spChg chg="mod">
          <ac:chgData name="Bernadette Scott" userId="S::bernadette.scott@vinnies-cg.org.au::59d7f2bb-14b4-401c-ba39-1580fa7f662f" providerId="AD" clId="Web-{75B99F7A-FC6B-D7FE-4C11-F3B008977D8F}" dt="2023-06-04T05:21:58.168" v="5" actId="20577"/>
          <ac:spMkLst>
            <pc:docMk/>
            <pc:sldMk cId="0" sldId="256"/>
            <ac:spMk id="4" creationId="{00000000-0000-0000-0000-000000000000}"/>
          </ac:spMkLst>
        </pc:spChg>
        <pc:spChg chg="mod">
          <ac:chgData name="Bernadette Scott" userId="S::bernadette.scott@vinnies-cg.org.au::59d7f2bb-14b4-401c-ba39-1580fa7f662f" providerId="AD" clId="Web-{75B99F7A-FC6B-D7FE-4C11-F3B008977D8F}" dt="2023-06-04T05:21:45.480" v="1" actId="20577"/>
          <ac:spMkLst>
            <pc:docMk/>
            <pc:sldMk cId="0" sldId="256"/>
            <ac:spMk id="5" creationId="{00000000-0000-0000-0000-000000000000}"/>
          </ac:spMkLst>
        </pc:spChg>
      </pc:sldChg>
      <pc:sldChg chg="modSp">
        <pc:chgData name="Bernadette Scott" userId="S::bernadette.scott@vinnies-cg.org.au::59d7f2bb-14b4-401c-ba39-1580fa7f662f" providerId="AD" clId="Web-{75B99F7A-FC6B-D7FE-4C11-F3B008977D8F}" dt="2023-06-04T05:22:04.918" v="6" actId="20577"/>
        <pc:sldMkLst>
          <pc:docMk/>
          <pc:sldMk cId="0" sldId="259"/>
        </pc:sldMkLst>
        <pc:spChg chg="mod">
          <ac:chgData name="Bernadette Scott" userId="S::bernadette.scott@vinnies-cg.org.au::59d7f2bb-14b4-401c-ba39-1580fa7f662f" providerId="AD" clId="Web-{75B99F7A-FC6B-D7FE-4C11-F3B008977D8F}" dt="2023-06-04T05:22:04.918" v="6" actId="20577"/>
          <ac:spMkLst>
            <pc:docMk/>
            <pc:sldMk cId="0" sldId="259"/>
            <ac:spMk id="3"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A1B899"/>
        </a:solidFill>
        <a:effectLst/>
      </p:bgPr>
    </p:bg>
    <p:spTree>
      <p:nvGrpSpPr>
        <p:cNvPr id="1" name=""/>
        <p:cNvGrpSpPr/>
        <p:nvPr/>
      </p:nvGrpSpPr>
      <p:grpSpPr>
        <a:xfrm>
          <a:off x="0" y="0"/>
          <a:ext cx="0" cy="0"/>
          <a:chOff x="0" y="0"/>
          <a:chExt cx="0" cy="0"/>
        </a:xfrm>
      </p:grpSpPr>
      <p:sp>
        <p:nvSpPr>
          <p:cNvPr id="2" name="Freeform 2"/>
          <p:cNvSpPr/>
          <p:nvPr/>
        </p:nvSpPr>
        <p:spPr>
          <a:xfrm>
            <a:off x="1407623" y="6287327"/>
            <a:ext cx="1529596" cy="1529596"/>
          </a:xfrm>
          <a:custGeom>
            <a:avLst/>
            <a:gdLst/>
            <a:ahLst/>
            <a:cxnLst/>
            <a:rect l="l" t="t" r="r" b="b"/>
            <a:pathLst>
              <a:path w="1529596" h="1529596">
                <a:moveTo>
                  <a:pt x="0" y="0"/>
                </a:moveTo>
                <a:lnTo>
                  <a:pt x="1529595" y="0"/>
                </a:lnTo>
                <a:lnTo>
                  <a:pt x="1529595" y="1529595"/>
                </a:lnTo>
                <a:lnTo>
                  <a:pt x="0" y="1529595"/>
                </a:lnTo>
                <a:lnTo>
                  <a:pt x="0" y="0"/>
                </a:lnTo>
                <a:close/>
              </a:path>
            </a:pathLst>
          </a:custGeom>
          <a:blipFill>
            <a:blip r:embed="rId2"/>
            <a:stretch>
              <a:fillRect/>
            </a:stretch>
          </a:blipFill>
        </p:spPr>
      </p:sp>
      <p:sp>
        <p:nvSpPr>
          <p:cNvPr id="3" name="TextBox 3"/>
          <p:cNvSpPr txBox="1"/>
          <p:nvPr/>
        </p:nvSpPr>
        <p:spPr>
          <a:xfrm>
            <a:off x="2650168" y="6277802"/>
            <a:ext cx="14609132" cy="1466850"/>
          </a:xfrm>
          <a:prstGeom prst="rect">
            <a:avLst/>
          </a:prstGeom>
        </p:spPr>
        <p:txBody>
          <a:bodyPr lIns="0" tIns="0" rIns="0" bIns="0" rtlCol="0" anchor="t">
            <a:spAutoFit/>
          </a:bodyPr>
          <a:lstStyle/>
          <a:p>
            <a:pPr algn="ctr">
              <a:lnSpc>
                <a:spcPts val="11520"/>
              </a:lnSpc>
            </a:pPr>
            <a:r>
              <a:rPr lang="en-US" sz="9600">
                <a:solidFill>
                  <a:schemeClr val="bg1"/>
                </a:solidFill>
                <a:latin typeface="Open Sauce SemiBold"/>
              </a:rPr>
              <a:t>Praying with Icons</a:t>
            </a:r>
          </a:p>
        </p:txBody>
      </p:sp>
      <p:sp>
        <p:nvSpPr>
          <p:cNvPr id="4" name="TextBox 4"/>
          <p:cNvSpPr txBox="1"/>
          <p:nvPr/>
        </p:nvSpPr>
        <p:spPr>
          <a:xfrm>
            <a:off x="4764395" y="8193586"/>
            <a:ext cx="10380678" cy="537845"/>
          </a:xfrm>
          <a:prstGeom prst="rect">
            <a:avLst/>
          </a:prstGeom>
        </p:spPr>
        <p:txBody>
          <a:bodyPr lIns="0" tIns="0" rIns="0" bIns="0" rtlCol="0" anchor="t">
            <a:spAutoFit/>
          </a:bodyPr>
          <a:lstStyle/>
          <a:p>
            <a:pPr algn="ctr">
              <a:lnSpc>
                <a:spcPts val="4480"/>
              </a:lnSpc>
              <a:spcBef>
                <a:spcPct val="0"/>
              </a:spcBef>
            </a:pPr>
            <a:r>
              <a:rPr lang="en-US" sz="3200">
                <a:solidFill>
                  <a:schemeClr val="bg1"/>
                </a:solidFill>
                <a:latin typeface="Open Sauce"/>
              </a:rPr>
              <a:t>Windows into heaven</a:t>
            </a:r>
          </a:p>
        </p:txBody>
      </p:sp>
      <p:sp>
        <p:nvSpPr>
          <p:cNvPr id="5" name="TextBox 5"/>
          <p:cNvSpPr txBox="1"/>
          <p:nvPr/>
        </p:nvSpPr>
        <p:spPr>
          <a:xfrm>
            <a:off x="628214" y="1302848"/>
            <a:ext cx="17031573" cy="2680221"/>
          </a:xfrm>
          <a:prstGeom prst="rect">
            <a:avLst/>
          </a:prstGeom>
        </p:spPr>
        <p:txBody>
          <a:bodyPr lIns="0" tIns="0" rIns="0" bIns="0" rtlCol="0" anchor="t">
            <a:spAutoFit/>
          </a:bodyPr>
          <a:lstStyle/>
          <a:p>
            <a:pPr algn="ctr">
              <a:lnSpc>
                <a:spcPts val="8189"/>
              </a:lnSpc>
              <a:spcBef>
                <a:spcPct val="0"/>
              </a:spcBef>
            </a:pPr>
            <a:r>
              <a:rPr lang="en-US" sz="5800">
                <a:solidFill>
                  <a:schemeClr val="bg1"/>
                </a:solidFill>
                <a:latin typeface="Benedict"/>
              </a:rPr>
              <a:t>“Christian iconography expresses in images the same Gospel message that Scripture communicates by words. Image and word illuminate each other”. </a:t>
            </a:r>
          </a:p>
          <a:p>
            <a:pPr algn="ctr">
              <a:lnSpc>
                <a:spcPts val="4549"/>
              </a:lnSpc>
              <a:spcBef>
                <a:spcPct val="0"/>
              </a:spcBef>
            </a:pPr>
            <a:r>
              <a:rPr lang="en-US" sz="3200">
                <a:solidFill>
                  <a:schemeClr val="bg1"/>
                </a:solidFill>
                <a:latin typeface="Benedict"/>
              </a:rPr>
              <a:t>(CCC 1160)</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106289" y="2466061"/>
            <a:ext cx="8533697" cy="6586205"/>
          </a:xfrm>
          <a:custGeom>
            <a:avLst/>
            <a:gdLst/>
            <a:ahLst/>
            <a:cxnLst/>
            <a:rect l="l" t="t" r="r" b="b"/>
            <a:pathLst>
              <a:path w="8533697" h="6586205">
                <a:moveTo>
                  <a:pt x="0" y="0"/>
                </a:moveTo>
                <a:lnTo>
                  <a:pt x="8533697" y="0"/>
                </a:lnTo>
                <a:lnTo>
                  <a:pt x="8533697" y="6586204"/>
                </a:lnTo>
                <a:lnTo>
                  <a:pt x="0" y="6586204"/>
                </a:lnTo>
                <a:lnTo>
                  <a:pt x="0" y="0"/>
                </a:lnTo>
                <a:close/>
              </a:path>
            </a:pathLst>
          </a:custGeom>
          <a:blipFill>
            <a:blip r:embed="rId2"/>
            <a:stretch>
              <a:fillRect l="-8091" r="-8091"/>
            </a:stretch>
          </a:blipFill>
        </p:spPr>
      </p:sp>
      <p:sp>
        <p:nvSpPr>
          <p:cNvPr id="3" name="TextBox 3"/>
          <p:cNvSpPr txBox="1"/>
          <p:nvPr/>
        </p:nvSpPr>
        <p:spPr>
          <a:xfrm>
            <a:off x="572512" y="2418436"/>
            <a:ext cx="7870712" cy="7769289"/>
          </a:xfrm>
          <a:prstGeom prst="rect">
            <a:avLst/>
          </a:prstGeom>
        </p:spPr>
        <p:txBody>
          <a:bodyPr lIns="0" tIns="0" rIns="0" bIns="0" rtlCol="0" anchor="t">
            <a:spAutoFit/>
          </a:bodyPr>
          <a:lstStyle/>
          <a:p>
            <a:pPr algn="just">
              <a:lnSpc>
                <a:spcPts val="3359"/>
              </a:lnSpc>
            </a:pPr>
            <a:r>
              <a:rPr lang="en-US" sz="2400" spc="48">
                <a:solidFill>
                  <a:srgbClr val="202020"/>
                </a:solidFill>
                <a:latin typeface="Open Sauce"/>
              </a:rPr>
              <a:t>The word icon simply means image. A religious icons is considered to be a soul window, an entrance into the presence of the Holy.</a:t>
            </a:r>
          </a:p>
          <a:p>
            <a:pPr algn="just">
              <a:lnSpc>
                <a:spcPts val="3359"/>
              </a:lnSpc>
            </a:pPr>
            <a:endParaRPr lang="en-US" sz="2400" spc="48">
              <a:solidFill>
                <a:srgbClr val="202020"/>
              </a:solidFill>
              <a:latin typeface="Open Sauce"/>
            </a:endParaRPr>
          </a:p>
          <a:p>
            <a:pPr algn="just">
              <a:lnSpc>
                <a:spcPts val="3359"/>
              </a:lnSpc>
            </a:pPr>
            <a:r>
              <a:rPr lang="en-US" sz="2400" spc="48">
                <a:solidFill>
                  <a:srgbClr val="202020"/>
                </a:solidFill>
                <a:latin typeface="Open Sauce"/>
              </a:rPr>
              <a:t>Icons serve as invitations to keep eyes open while one prays. It is prayer to just look attentively at an icon and let God speak.</a:t>
            </a:r>
          </a:p>
          <a:p>
            <a:pPr algn="just">
              <a:lnSpc>
                <a:spcPts val="3359"/>
              </a:lnSpc>
            </a:pPr>
            <a:endParaRPr lang="en-US" sz="2400" spc="48">
              <a:solidFill>
                <a:srgbClr val="202020"/>
              </a:solidFill>
              <a:latin typeface="Open Sauce"/>
            </a:endParaRPr>
          </a:p>
          <a:p>
            <a:pPr algn="just">
              <a:lnSpc>
                <a:spcPts val="3359"/>
              </a:lnSpc>
            </a:pPr>
            <a:r>
              <a:rPr lang="en-US" sz="2400" spc="48">
                <a:solidFill>
                  <a:srgbClr val="202020"/>
                </a:solidFill>
                <a:latin typeface="Open Sauce"/>
              </a:rPr>
              <a:t>The profound beauty of an icon is gentle. It does not force its way. It asks for time spent before it in stillness….gazing. More importantly it invites the one praying to be gazed upon by it.</a:t>
            </a:r>
          </a:p>
          <a:p>
            <a:pPr algn="just">
              <a:lnSpc>
                <a:spcPts val="3359"/>
              </a:lnSpc>
            </a:pPr>
            <a:endParaRPr lang="en-US" sz="2400" spc="48">
              <a:solidFill>
                <a:srgbClr val="202020"/>
              </a:solidFill>
              <a:latin typeface="Open Sauce"/>
            </a:endParaRPr>
          </a:p>
          <a:p>
            <a:pPr algn="just">
              <a:lnSpc>
                <a:spcPts val="3359"/>
              </a:lnSpc>
            </a:pPr>
            <a:r>
              <a:rPr lang="en-US" sz="2400" spc="48">
                <a:solidFill>
                  <a:srgbClr val="202020"/>
                </a:solidFill>
                <a:latin typeface="Open Sauce"/>
              </a:rPr>
              <a:t>One is invited to enter into the icon and come closer to the Holy One portrayed. Icons are a reminder of God’s unconditional love.</a:t>
            </a:r>
          </a:p>
          <a:p>
            <a:pPr algn="just">
              <a:lnSpc>
                <a:spcPts val="4332"/>
              </a:lnSpc>
            </a:pPr>
            <a:endParaRPr lang="en-US" sz="2400" spc="48">
              <a:solidFill>
                <a:srgbClr val="202020"/>
              </a:solidFill>
              <a:latin typeface="Open Sauce"/>
            </a:endParaRPr>
          </a:p>
          <a:p>
            <a:pPr marL="0" lvl="0" indent="0" algn="just">
              <a:lnSpc>
                <a:spcPts val="4332"/>
              </a:lnSpc>
            </a:pPr>
            <a:endParaRPr lang="en-US" sz="2400" spc="48">
              <a:solidFill>
                <a:srgbClr val="202020"/>
              </a:solidFill>
              <a:latin typeface="Open Sauce"/>
            </a:endParaRPr>
          </a:p>
        </p:txBody>
      </p:sp>
      <p:sp>
        <p:nvSpPr>
          <p:cNvPr id="4" name="TextBox 4"/>
          <p:cNvSpPr txBox="1"/>
          <p:nvPr/>
        </p:nvSpPr>
        <p:spPr>
          <a:xfrm>
            <a:off x="572512" y="617116"/>
            <a:ext cx="17067553" cy="1119573"/>
          </a:xfrm>
          <a:prstGeom prst="rect">
            <a:avLst/>
          </a:prstGeom>
        </p:spPr>
        <p:txBody>
          <a:bodyPr lIns="0" tIns="0" rIns="0" bIns="0" rtlCol="0" anchor="t">
            <a:spAutoFit/>
          </a:bodyPr>
          <a:lstStyle/>
          <a:p>
            <a:pPr marL="0" lvl="0" indent="0" algn="ctr">
              <a:lnSpc>
                <a:spcPts val="9008"/>
              </a:lnSpc>
            </a:pPr>
            <a:r>
              <a:rPr lang="en-US" sz="6929">
                <a:solidFill>
                  <a:srgbClr val="202020"/>
                </a:solidFill>
                <a:latin typeface="Open Sauce Bold"/>
              </a:rPr>
              <a:t>Meaning of praying with icons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7B9673"/>
        </a:solidFill>
        <a:effectLst/>
      </p:bgPr>
    </p:bg>
    <p:spTree>
      <p:nvGrpSpPr>
        <p:cNvPr id="1" name=""/>
        <p:cNvGrpSpPr/>
        <p:nvPr/>
      </p:nvGrpSpPr>
      <p:grpSpPr>
        <a:xfrm>
          <a:off x="0" y="0"/>
          <a:ext cx="0" cy="0"/>
          <a:chOff x="0" y="0"/>
          <a:chExt cx="0" cy="0"/>
        </a:xfrm>
      </p:grpSpPr>
      <p:sp>
        <p:nvSpPr>
          <p:cNvPr id="2" name="AutoShape 2"/>
          <p:cNvSpPr/>
          <p:nvPr/>
        </p:nvSpPr>
        <p:spPr>
          <a:xfrm>
            <a:off x="9144000" y="0"/>
            <a:ext cx="9144000" cy="10287000"/>
          </a:xfrm>
          <a:prstGeom prst="rect">
            <a:avLst/>
          </a:prstGeom>
          <a:solidFill>
            <a:srgbClr val="FFFFFF"/>
          </a:solidFill>
        </p:spPr>
      </p:sp>
      <p:sp>
        <p:nvSpPr>
          <p:cNvPr id="3" name="Freeform 3"/>
          <p:cNvSpPr/>
          <p:nvPr/>
        </p:nvSpPr>
        <p:spPr>
          <a:xfrm>
            <a:off x="1640177" y="635734"/>
            <a:ext cx="6178166" cy="9015533"/>
          </a:xfrm>
          <a:custGeom>
            <a:avLst/>
            <a:gdLst/>
            <a:ahLst/>
            <a:cxnLst/>
            <a:rect l="l" t="t" r="r" b="b"/>
            <a:pathLst>
              <a:path w="6178166" h="9015533">
                <a:moveTo>
                  <a:pt x="0" y="0"/>
                </a:moveTo>
                <a:lnTo>
                  <a:pt x="6178166" y="0"/>
                </a:lnTo>
                <a:lnTo>
                  <a:pt x="6178166" y="9015532"/>
                </a:lnTo>
                <a:lnTo>
                  <a:pt x="0" y="9015532"/>
                </a:lnTo>
                <a:lnTo>
                  <a:pt x="0" y="0"/>
                </a:lnTo>
                <a:close/>
              </a:path>
            </a:pathLst>
          </a:custGeom>
          <a:blipFill>
            <a:blip r:embed="rId2"/>
            <a:stretch>
              <a:fillRect t="-16254" b="-16254"/>
            </a:stretch>
          </a:blipFill>
        </p:spPr>
      </p:sp>
      <p:sp>
        <p:nvSpPr>
          <p:cNvPr id="4" name="TextBox 4"/>
          <p:cNvSpPr txBox="1"/>
          <p:nvPr/>
        </p:nvSpPr>
        <p:spPr>
          <a:xfrm>
            <a:off x="9337075" y="467527"/>
            <a:ext cx="8614227" cy="1412627"/>
          </a:xfrm>
          <a:prstGeom prst="rect">
            <a:avLst/>
          </a:prstGeom>
        </p:spPr>
        <p:txBody>
          <a:bodyPr lIns="0" tIns="0" rIns="0" bIns="0" rtlCol="0" anchor="t">
            <a:spAutoFit/>
          </a:bodyPr>
          <a:lstStyle/>
          <a:p>
            <a:pPr marL="0" lvl="0" indent="0" algn="ctr">
              <a:lnSpc>
                <a:spcPts val="5644"/>
              </a:lnSpc>
            </a:pPr>
            <a:r>
              <a:rPr lang="en-US" sz="4341">
                <a:solidFill>
                  <a:srgbClr val="202020"/>
                </a:solidFill>
                <a:latin typeface="Open Sauce Bold"/>
              </a:rPr>
              <a:t>The origins of praying with icons</a:t>
            </a:r>
          </a:p>
        </p:txBody>
      </p:sp>
      <p:sp>
        <p:nvSpPr>
          <p:cNvPr id="5" name="TextBox 5"/>
          <p:cNvSpPr txBox="1"/>
          <p:nvPr/>
        </p:nvSpPr>
        <p:spPr>
          <a:xfrm>
            <a:off x="9408887" y="2625224"/>
            <a:ext cx="8614227" cy="4741545"/>
          </a:xfrm>
          <a:prstGeom prst="rect">
            <a:avLst/>
          </a:prstGeom>
        </p:spPr>
        <p:txBody>
          <a:bodyPr lIns="0" tIns="0" rIns="0" bIns="0" rtlCol="0" anchor="t">
            <a:spAutoFit/>
          </a:bodyPr>
          <a:lstStyle/>
          <a:p>
            <a:pPr>
              <a:lnSpc>
                <a:spcPts val="3780"/>
              </a:lnSpc>
            </a:pPr>
            <a:r>
              <a:rPr lang="en-US" sz="2700" spc="54">
                <a:solidFill>
                  <a:srgbClr val="202020"/>
                </a:solidFill>
                <a:latin typeface="Open Sauce"/>
              </a:rPr>
              <a:t>Iconography is the original tradition of Christian sacred art, and has been an integral part of the worship and mystical life of Christians since apostolic times. </a:t>
            </a:r>
          </a:p>
          <a:p>
            <a:pPr>
              <a:lnSpc>
                <a:spcPts val="3780"/>
              </a:lnSpc>
            </a:pPr>
            <a:endParaRPr lang="en-US" sz="2700" spc="54">
              <a:solidFill>
                <a:srgbClr val="202020"/>
              </a:solidFill>
              <a:latin typeface="Open Sauce"/>
            </a:endParaRPr>
          </a:p>
          <a:p>
            <a:pPr marL="0" lvl="0" indent="0">
              <a:lnSpc>
                <a:spcPts val="3780"/>
              </a:lnSpc>
            </a:pPr>
            <a:r>
              <a:rPr lang="en-US" sz="2700" spc="54">
                <a:solidFill>
                  <a:srgbClr val="202020"/>
                </a:solidFill>
                <a:latin typeface="Open Sauce"/>
              </a:rPr>
              <a:t>Referred to in the Eastern Christian tradition as "windows into heaven," they have inspired and uplifted millions of the faithful, and have at times been the instruments for demonstrating God's miraculous intercession in the life of mankind.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A1B899"/>
        </a:solidFill>
        <a:effectLst/>
      </p:bgPr>
    </p:bg>
    <p:spTree>
      <p:nvGrpSpPr>
        <p:cNvPr id="1" name=""/>
        <p:cNvGrpSpPr/>
        <p:nvPr/>
      </p:nvGrpSpPr>
      <p:grpSpPr>
        <a:xfrm>
          <a:off x="0" y="0"/>
          <a:ext cx="0" cy="0"/>
          <a:chOff x="0" y="0"/>
          <a:chExt cx="0" cy="0"/>
        </a:xfrm>
      </p:grpSpPr>
      <p:sp>
        <p:nvSpPr>
          <p:cNvPr id="2" name="AutoShape 2"/>
          <p:cNvSpPr/>
          <p:nvPr/>
        </p:nvSpPr>
        <p:spPr>
          <a:xfrm>
            <a:off x="6642342" y="0"/>
            <a:ext cx="11645658" cy="10287000"/>
          </a:xfrm>
          <a:prstGeom prst="rect">
            <a:avLst/>
          </a:prstGeom>
          <a:solidFill>
            <a:srgbClr val="FFFFFF"/>
          </a:solidFill>
        </p:spPr>
      </p:sp>
      <p:sp>
        <p:nvSpPr>
          <p:cNvPr id="3" name="TextBox 3"/>
          <p:cNvSpPr txBox="1"/>
          <p:nvPr/>
        </p:nvSpPr>
        <p:spPr>
          <a:xfrm>
            <a:off x="559805" y="3889207"/>
            <a:ext cx="5290752" cy="1585597"/>
          </a:xfrm>
          <a:prstGeom prst="rect">
            <a:avLst/>
          </a:prstGeom>
        </p:spPr>
        <p:txBody>
          <a:bodyPr lIns="0" tIns="0" rIns="0" bIns="0" rtlCol="0" anchor="t">
            <a:spAutoFit/>
          </a:bodyPr>
          <a:lstStyle/>
          <a:p>
            <a:pPr marL="0" lvl="0" indent="0">
              <a:lnSpc>
                <a:spcPts val="6369"/>
              </a:lnSpc>
            </a:pPr>
            <a:r>
              <a:rPr lang="en-US" sz="4850">
                <a:solidFill>
                  <a:schemeClr val="bg1"/>
                </a:solidFill>
                <a:latin typeface="Open Sauce Bold"/>
              </a:rPr>
              <a:t>Why you might pray with an icon</a:t>
            </a:r>
          </a:p>
        </p:txBody>
      </p:sp>
      <p:sp>
        <p:nvSpPr>
          <p:cNvPr id="4" name="TextBox 4"/>
          <p:cNvSpPr txBox="1"/>
          <p:nvPr/>
        </p:nvSpPr>
        <p:spPr>
          <a:xfrm>
            <a:off x="7309217" y="1000125"/>
            <a:ext cx="10371071" cy="8405522"/>
          </a:xfrm>
          <a:prstGeom prst="rect">
            <a:avLst/>
          </a:prstGeom>
        </p:spPr>
        <p:txBody>
          <a:bodyPr lIns="0" tIns="0" rIns="0" bIns="0" rtlCol="0" anchor="t">
            <a:spAutoFit/>
          </a:bodyPr>
          <a:lstStyle/>
          <a:p>
            <a:pPr algn="just">
              <a:lnSpc>
                <a:spcPts val="4086"/>
              </a:lnSpc>
            </a:pPr>
            <a:r>
              <a:rPr lang="en-US" sz="3143">
                <a:solidFill>
                  <a:srgbClr val="000000"/>
                </a:solidFill>
                <a:latin typeface="Open Sauce"/>
              </a:rPr>
              <a:t>We do not pray to icons, but we may pray through them. The icon functions as a tool for recollecting the mind and heart and settling into the nearness of God (whether felt or unfelt). On the most basic level, icons help us to remember who we are, and to whom we pray. The sense of meeting the iconic gaze, there is the deeper/more contemplative sense of actually meeting the divine presence through the material medium of the icon. </a:t>
            </a:r>
          </a:p>
          <a:p>
            <a:pPr algn="just">
              <a:lnSpc>
                <a:spcPts val="4086"/>
              </a:lnSpc>
            </a:pPr>
            <a:endParaRPr lang="en-US" sz="3143">
              <a:solidFill>
                <a:srgbClr val="000000"/>
              </a:solidFill>
              <a:latin typeface="Open Sauce"/>
            </a:endParaRPr>
          </a:p>
          <a:p>
            <a:pPr algn="just">
              <a:lnSpc>
                <a:spcPts val="4086"/>
              </a:lnSpc>
            </a:pPr>
            <a:r>
              <a:rPr lang="en-US" sz="3143">
                <a:solidFill>
                  <a:srgbClr val="000000"/>
                </a:solidFill>
                <a:latin typeface="Open Sauce"/>
              </a:rPr>
              <a:t>Someone once described contemplative prayer as “I look at God, and God looks at me.” When gazing into the eyes of Christ as presented in an icon, take advantage of a beautiful, material aid to prayer that invites you into that very I-thou experience.</a:t>
            </a:r>
          </a:p>
          <a:p>
            <a:pPr algn="just">
              <a:lnSpc>
                <a:spcPts val="2753"/>
              </a:lnSpc>
            </a:pPr>
            <a:endParaRPr lang="en-US" sz="3143">
              <a:solidFill>
                <a:srgbClr val="000000"/>
              </a:solidFill>
              <a:latin typeface="Open Sauce"/>
            </a:endParaRPr>
          </a:p>
          <a:p>
            <a:pPr algn="just">
              <a:lnSpc>
                <a:spcPts val="2797"/>
              </a:lnSpc>
              <a:spcBef>
                <a:spcPct val="0"/>
              </a:spcBef>
            </a:pPr>
            <a:endParaRPr lang="en-US" sz="3143">
              <a:solidFill>
                <a:srgbClr val="000000"/>
              </a:solidFill>
              <a:latin typeface="Open Sauc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283306" y="314051"/>
            <a:ext cx="2349812" cy="4045233"/>
          </a:xfrm>
          <a:custGeom>
            <a:avLst/>
            <a:gdLst/>
            <a:ahLst/>
            <a:cxnLst/>
            <a:rect l="l" t="t" r="r" b="b"/>
            <a:pathLst>
              <a:path w="2349812" h="4045233">
                <a:moveTo>
                  <a:pt x="0" y="0"/>
                </a:moveTo>
                <a:lnTo>
                  <a:pt x="2349812" y="0"/>
                </a:lnTo>
                <a:lnTo>
                  <a:pt x="2349812" y="4045233"/>
                </a:lnTo>
                <a:lnTo>
                  <a:pt x="0" y="4045233"/>
                </a:lnTo>
                <a:lnTo>
                  <a:pt x="0" y="0"/>
                </a:lnTo>
                <a:close/>
              </a:path>
            </a:pathLst>
          </a:custGeom>
          <a:blipFill>
            <a:blip r:embed="rId2"/>
            <a:stretch>
              <a:fillRect l="-38454" r="-38454"/>
            </a:stretch>
          </a:blipFill>
        </p:spPr>
      </p:sp>
      <p:sp>
        <p:nvSpPr>
          <p:cNvPr id="3" name="TextBox 3"/>
          <p:cNvSpPr txBox="1"/>
          <p:nvPr/>
        </p:nvSpPr>
        <p:spPr>
          <a:xfrm>
            <a:off x="370571" y="275951"/>
            <a:ext cx="10741285" cy="10024173"/>
          </a:xfrm>
          <a:prstGeom prst="rect">
            <a:avLst/>
          </a:prstGeom>
        </p:spPr>
        <p:txBody>
          <a:bodyPr lIns="0" tIns="0" rIns="0" bIns="0" rtlCol="0" anchor="t">
            <a:spAutoFit/>
          </a:bodyPr>
          <a:lstStyle/>
          <a:p>
            <a:pPr>
              <a:lnSpc>
                <a:spcPts val="3639"/>
              </a:lnSpc>
              <a:spcBef>
                <a:spcPct val="0"/>
              </a:spcBef>
            </a:pPr>
            <a:r>
              <a:rPr lang="en-US" sz="2799">
                <a:solidFill>
                  <a:srgbClr val="000000"/>
                </a:solidFill>
                <a:latin typeface="Open Sauce Bold"/>
              </a:rPr>
              <a:t>There is a wealth of symbolism in icons.</a:t>
            </a:r>
          </a:p>
          <a:p>
            <a:pPr>
              <a:lnSpc>
                <a:spcPts val="3639"/>
              </a:lnSpc>
              <a:spcBef>
                <a:spcPct val="0"/>
              </a:spcBef>
            </a:pPr>
            <a:endParaRPr lang="en-US" sz="2799">
              <a:solidFill>
                <a:srgbClr val="000000"/>
              </a:solidFill>
              <a:latin typeface="Open Sauce Bold"/>
            </a:endParaRPr>
          </a:p>
          <a:p>
            <a:pPr marL="474979" lvl="1" indent="-237490">
              <a:lnSpc>
                <a:spcPts val="2859"/>
              </a:lnSpc>
              <a:buFont typeface="Arial"/>
              <a:buChar char="•"/>
            </a:pPr>
            <a:r>
              <a:rPr lang="en-US" sz="2199">
                <a:solidFill>
                  <a:srgbClr val="000000"/>
                </a:solidFill>
                <a:latin typeface="Open Sauce"/>
              </a:rPr>
              <a:t>For example, the halo around the head of a Saint denotes the light of Christ shining from within</a:t>
            </a:r>
          </a:p>
          <a:p>
            <a:pPr>
              <a:lnSpc>
                <a:spcPts val="2859"/>
              </a:lnSpc>
            </a:pPr>
            <a:r>
              <a:rPr lang="en-US" sz="2199">
                <a:solidFill>
                  <a:srgbClr val="000000"/>
                </a:solidFill>
                <a:latin typeface="Open Sauce"/>
              </a:rPr>
              <a:t>. </a:t>
            </a:r>
          </a:p>
          <a:p>
            <a:pPr marL="474979" lvl="1" indent="-237490">
              <a:lnSpc>
                <a:spcPts val="2859"/>
              </a:lnSpc>
              <a:buFont typeface="Arial"/>
              <a:buChar char="•"/>
            </a:pPr>
            <a:r>
              <a:rPr lang="en-US" sz="2199">
                <a:solidFill>
                  <a:srgbClr val="000000"/>
                </a:solidFill>
                <a:latin typeface="Open Sauce"/>
              </a:rPr>
              <a:t>A blue garment indicates humanity and red indicates divinity. Thus, Christ has a red undergarment and a blue outer garment, because He is divine and put on humanity. </a:t>
            </a:r>
          </a:p>
          <a:p>
            <a:pPr>
              <a:lnSpc>
                <a:spcPts val="2859"/>
              </a:lnSpc>
            </a:pPr>
            <a:endParaRPr lang="en-US" sz="2199">
              <a:solidFill>
                <a:srgbClr val="000000"/>
              </a:solidFill>
              <a:latin typeface="Open Sauce"/>
            </a:endParaRPr>
          </a:p>
          <a:p>
            <a:pPr marL="474979" lvl="1" indent="-237490">
              <a:lnSpc>
                <a:spcPts val="2859"/>
              </a:lnSpc>
              <a:buFont typeface="Arial"/>
              <a:buChar char="•"/>
            </a:pPr>
            <a:r>
              <a:rPr lang="en-US" sz="2199">
                <a:solidFill>
                  <a:srgbClr val="000000"/>
                </a:solidFill>
                <a:latin typeface="Open Sauce"/>
              </a:rPr>
              <a:t>Mary, on the other hand, has a blue undergarment and a red outer garment, as she was human but she became divine by bearing Christ.</a:t>
            </a:r>
          </a:p>
          <a:p>
            <a:pPr marL="474979" lvl="1" indent="-237490">
              <a:lnSpc>
                <a:spcPts val="2859"/>
              </a:lnSpc>
              <a:buFont typeface="Arial"/>
              <a:buChar char="•"/>
            </a:pPr>
            <a:r>
              <a:rPr lang="en-US" sz="2199">
                <a:solidFill>
                  <a:srgbClr val="000000"/>
                </a:solidFill>
                <a:latin typeface="Open Sauce"/>
              </a:rPr>
              <a:t>Buildings in icons cast no shadows, since shadows indicate sun passing through the sky; the icon picture is meant to have a spiritual, timeless quality.</a:t>
            </a:r>
          </a:p>
          <a:p>
            <a:pPr>
              <a:lnSpc>
                <a:spcPts val="2859"/>
              </a:lnSpc>
            </a:pPr>
            <a:endParaRPr lang="en-US" sz="2199">
              <a:solidFill>
                <a:srgbClr val="000000"/>
              </a:solidFill>
              <a:latin typeface="Open Sauce"/>
            </a:endParaRPr>
          </a:p>
          <a:p>
            <a:pPr marL="474979" lvl="1" indent="-237490">
              <a:lnSpc>
                <a:spcPts val="2859"/>
              </a:lnSpc>
              <a:buFont typeface="Arial"/>
              <a:buChar char="•"/>
            </a:pPr>
            <a:r>
              <a:rPr lang="en-US" sz="2199">
                <a:solidFill>
                  <a:srgbClr val="000000"/>
                </a:solidFill>
                <a:latin typeface="Open Sauce"/>
              </a:rPr>
              <a:t>The monogram IC XC is composed of the first and last letters of Jesus Christ in Greek (iota and sigma meaning “Jesus” and chi and sigma meaning “Christ”). The sigmas are both rendered in “C” form, resulting in “IC XC.” This monogram is commonly written on icons of Christ near His halo to identify Him. It sometimes appears in the phrase “IC XC NIKA,” meaning “Jesus Christ Conquers.”</a:t>
            </a:r>
          </a:p>
          <a:p>
            <a:pPr>
              <a:lnSpc>
                <a:spcPts val="2859"/>
              </a:lnSpc>
            </a:pPr>
            <a:endParaRPr lang="en-US" sz="2199">
              <a:solidFill>
                <a:srgbClr val="000000"/>
              </a:solidFill>
              <a:latin typeface="Open Sauce"/>
            </a:endParaRPr>
          </a:p>
          <a:p>
            <a:pPr marL="474979" lvl="1" indent="-237490">
              <a:lnSpc>
                <a:spcPts val="2859"/>
              </a:lnSpc>
              <a:buFont typeface="Arial"/>
              <a:buChar char="•"/>
            </a:pPr>
            <a:r>
              <a:rPr lang="en-US" sz="2199">
                <a:solidFill>
                  <a:srgbClr val="000000"/>
                </a:solidFill>
                <a:latin typeface="Open Sauce"/>
              </a:rPr>
              <a:t>The letters traditionally written on the cross in Christ’s halo are a reference to the name of God revealed to Moses during the burning bush episode (Exodus 3:14). This name was “I am” or “I am that I am.” So this reminds us that Jesus is “The One who is God.”</a:t>
            </a:r>
          </a:p>
          <a:p>
            <a:pPr>
              <a:lnSpc>
                <a:spcPts val="3367"/>
              </a:lnSpc>
              <a:spcBef>
                <a:spcPct val="0"/>
              </a:spcBef>
            </a:pPr>
            <a:endParaRPr lang="en-US" sz="2199">
              <a:solidFill>
                <a:srgbClr val="000000"/>
              </a:solidFill>
              <a:latin typeface="Open Sauce"/>
            </a:endParaRPr>
          </a:p>
        </p:txBody>
      </p:sp>
      <p:sp>
        <p:nvSpPr>
          <p:cNvPr id="4" name="Freeform 4"/>
          <p:cNvSpPr/>
          <p:nvPr/>
        </p:nvSpPr>
        <p:spPr>
          <a:xfrm>
            <a:off x="13807797" y="314051"/>
            <a:ext cx="4245695" cy="5869673"/>
          </a:xfrm>
          <a:custGeom>
            <a:avLst/>
            <a:gdLst/>
            <a:ahLst/>
            <a:cxnLst/>
            <a:rect l="l" t="t" r="r" b="b"/>
            <a:pathLst>
              <a:path w="4245695" h="5869673">
                <a:moveTo>
                  <a:pt x="0" y="0"/>
                </a:moveTo>
                <a:lnTo>
                  <a:pt x="4245694" y="0"/>
                </a:lnTo>
                <a:lnTo>
                  <a:pt x="4245694" y="5869673"/>
                </a:lnTo>
                <a:lnTo>
                  <a:pt x="0" y="5869673"/>
                </a:lnTo>
                <a:lnTo>
                  <a:pt x="0" y="0"/>
                </a:lnTo>
                <a:close/>
              </a:path>
            </a:pathLst>
          </a:custGeom>
          <a:blipFill>
            <a:blip r:embed="rId3"/>
            <a:stretch>
              <a:fillRect/>
            </a:stretch>
          </a:blipFill>
        </p:spPr>
      </p:sp>
      <p:sp>
        <p:nvSpPr>
          <p:cNvPr id="5" name="Freeform 5"/>
          <p:cNvSpPr/>
          <p:nvPr/>
        </p:nvSpPr>
        <p:spPr>
          <a:xfrm>
            <a:off x="11283306" y="4737079"/>
            <a:ext cx="3691228" cy="5250772"/>
          </a:xfrm>
          <a:custGeom>
            <a:avLst/>
            <a:gdLst/>
            <a:ahLst/>
            <a:cxnLst/>
            <a:rect l="l" t="t" r="r" b="b"/>
            <a:pathLst>
              <a:path w="3691228" h="5250772">
                <a:moveTo>
                  <a:pt x="0" y="0"/>
                </a:moveTo>
                <a:lnTo>
                  <a:pt x="3691228" y="0"/>
                </a:lnTo>
                <a:lnTo>
                  <a:pt x="3691228" y="5250772"/>
                </a:lnTo>
                <a:lnTo>
                  <a:pt x="0" y="5250772"/>
                </a:lnTo>
                <a:lnTo>
                  <a:pt x="0" y="0"/>
                </a:lnTo>
                <a:close/>
              </a:path>
            </a:pathLst>
          </a:custGeom>
          <a:blipFill>
            <a:blip r:embed="rId4"/>
            <a:stretch>
              <a:fillRect/>
            </a:stretch>
          </a:blipFill>
        </p:spPr>
      </p:sp>
      <p:sp>
        <p:nvSpPr>
          <p:cNvPr id="6" name="Freeform 6"/>
          <p:cNvSpPr/>
          <p:nvPr/>
        </p:nvSpPr>
        <p:spPr>
          <a:xfrm>
            <a:off x="15243247" y="6524402"/>
            <a:ext cx="2810244" cy="3463448"/>
          </a:xfrm>
          <a:custGeom>
            <a:avLst/>
            <a:gdLst/>
            <a:ahLst/>
            <a:cxnLst/>
            <a:rect l="l" t="t" r="r" b="b"/>
            <a:pathLst>
              <a:path w="2810244" h="3463448">
                <a:moveTo>
                  <a:pt x="0" y="0"/>
                </a:moveTo>
                <a:lnTo>
                  <a:pt x="2810244" y="0"/>
                </a:lnTo>
                <a:lnTo>
                  <a:pt x="2810244" y="3463449"/>
                </a:lnTo>
                <a:lnTo>
                  <a:pt x="0" y="3463449"/>
                </a:lnTo>
                <a:lnTo>
                  <a:pt x="0" y="0"/>
                </a:lnTo>
                <a:close/>
              </a:path>
            </a:pathLst>
          </a:custGeom>
          <a:blipFill>
            <a:blip r:embed="rId5"/>
            <a:stretch>
              <a:fillRect l="-2999" t="-2024" b="-2024"/>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37050" y="-45423"/>
            <a:ext cx="10332423" cy="10332423"/>
          </a:xfrm>
          <a:custGeom>
            <a:avLst/>
            <a:gdLst/>
            <a:ahLst/>
            <a:cxnLst/>
            <a:rect l="l" t="t" r="r" b="b"/>
            <a:pathLst>
              <a:path w="10332423" h="10332423">
                <a:moveTo>
                  <a:pt x="0" y="0"/>
                </a:moveTo>
                <a:lnTo>
                  <a:pt x="10332423" y="0"/>
                </a:lnTo>
                <a:lnTo>
                  <a:pt x="10332423" y="10332423"/>
                </a:lnTo>
                <a:lnTo>
                  <a:pt x="0" y="10332423"/>
                </a:lnTo>
                <a:lnTo>
                  <a:pt x="0" y="0"/>
                </a:lnTo>
                <a:close/>
              </a:path>
            </a:pathLst>
          </a:custGeom>
          <a:blipFill>
            <a:blip r:embed="rId2"/>
            <a:stretch>
              <a:fillRect/>
            </a:stretch>
          </a:blipFill>
        </p:spPr>
      </p:sp>
      <p:sp>
        <p:nvSpPr>
          <p:cNvPr id="3" name="TextBox 3"/>
          <p:cNvSpPr txBox="1"/>
          <p:nvPr/>
        </p:nvSpPr>
        <p:spPr>
          <a:xfrm>
            <a:off x="10005087" y="981075"/>
            <a:ext cx="7861036" cy="2744933"/>
          </a:xfrm>
          <a:prstGeom prst="rect">
            <a:avLst/>
          </a:prstGeom>
        </p:spPr>
        <p:txBody>
          <a:bodyPr lIns="0" tIns="0" rIns="0" bIns="0" rtlCol="0" anchor="t">
            <a:spAutoFit/>
          </a:bodyPr>
          <a:lstStyle/>
          <a:p>
            <a:pPr algn="ctr">
              <a:lnSpc>
                <a:spcPts val="7286"/>
              </a:lnSpc>
            </a:pPr>
            <a:r>
              <a:rPr lang="en-US" sz="5604">
                <a:solidFill>
                  <a:srgbClr val="202020"/>
                </a:solidFill>
                <a:latin typeface="Open Sauce Bold"/>
              </a:rPr>
              <a:t>How to practice praying with icons</a:t>
            </a:r>
          </a:p>
          <a:p>
            <a:pPr marL="0" lvl="0" indent="0">
              <a:lnSpc>
                <a:spcPts val="7286"/>
              </a:lnSpc>
            </a:pPr>
            <a:endParaRPr lang="en-US" sz="5604">
              <a:solidFill>
                <a:srgbClr val="202020"/>
              </a:solidFill>
              <a:latin typeface="Open Sauce Bold"/>
            </a:endParaRPr>
          </a:p>
        </p:txBody>
      </p:sp>
      <p:sp>
        <p:nvSpPr>
          <p:cNvPr id="4" name="TextBox 4"/>
          <p:cNvSpPr txBox="1"/>
          <p:nvPr/>
        </p:nvSpPr>
        <p:spPr>
          <a:xfrm>
            <a:off x="9861959" y="4657498"/>
            <a:ext cx="8004164" cy="4200525"/>
          </a:xfrm>
          <a:prstGeom prst="rect">
            <a:avLst/>
          </a:prstGeom>
        </p:spPr>
        <p:txBody>
          <a:bodyPr lIns="0" tIns="0" rIns="0" bIns="0" rtlCol="0" anchor="t">
            <a:spAutoFit/>
          </a:bodyPr>
          <a:lstStyle/>
          <a:p>
            <a:pPr algn="just">
              <a:lnSpc>
                <a:spcPts val="3359"/>
              </a:lnSpc>
              <a:spcBef>
                <a:spcPct val="0"/>
              </a:spcBef>
            </a:pPr>
            <a:r>
              <a:rPr lang="en-US" sz="2799">
                <a:solidFill>
                  <a:srgbClr val="202020"/>
                </a:solidFill>
                <a:latin typeface="Open Sauce SemiBold"/>
              </a:rPr>
              <a:t>First of all, find an icon of Jesus, Mary, or one of the saints. If possible, light a candle or burn some incense nearby. This can further enhance the atmosphere of prayer, engaging all the senses. Then, simply gaze at the icon.</a:t>
            </a:r>
          </a:p>
          <a:p>
            <a:pPr algn="just">
              <a:lnSpc>
                <a:spcPts val="3359"/>
              </a:lnSpc>
              <a:spcBef>
                <a:spcPct val="0"/>
              </a:spcBef>
            </a:pPr>
            <a:endParaRPr lang="en-US" sz="2799">
              <a:solidFill>
                <a:srgbClr val="202020"/>
              </a:solidFill>
              <a:latin typeface="Open Sauce SemiBold"/>
            </a:endParaRPr>
          </a:p>
          <a:p>
            <a:pPr algn="just">
              <a:lnSpc>
                <a:spcPts val="3359"/>
              </a:lnSpc>
              <a:spcBef>
                <a:spcPct val="0"/>
              </a:spcBef>
            </a:pPr>
            <a:r>
              <a:rPr lang="en-US" sz="2799">
                <a:solidFill>
                  <a:srgbClr val="202020"/>
                </a:solidFill>
                <a:latin typeface="Open Sauce SemiBold"/>
              </a:rPr>
              <a:t>Many spiritual writers explain that praying with icons is a receptive experience, where we gaze into heaven and allow God to touch our heart.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57845" y="981075"/>
            <a:ext cx="17011629" cy="8582927"/>
          </a:xfrm>
          <a:prstGeom prst="rect">
            <a:avLst/>
          </a:prstGeom>
        </p:spPr>
        <p:txBody>
          <a:bodyPr lIns="0" tIns="0" rIns="0" bIns="0" rtlCol="0" anchor="t">
            <a:spAutoFit/>
          </a:bodyPr>
          <a:lstStyle/>
          <a:p>
            <a:pPr marL="495935" lvl="1" indent="-247650">
              <a:lnSpc>
                <a:spcPts val="3219"/>
              </a:lnSpc>
              <a:buFont typeface="Arial"/>
              <a:buChar char="•"/>
            </a:pPr>
            <a:r>
              <a:rPr lang="en-US" sz="2250" dirty="0">
                <a:solidFill>
                  <a:srgbClr val="000000"/>
                </a:solidFill>
                <a:latin typeface="Open Sauce"/>
              </a:rPr>
              <a:t>It is important to simply look at the icon and notice the various details and </a:t>
            </a:r>
            <a:r>
              <a:rPr lang="en-US" sz="2250" dirty="0" err="1">
                <a:solidFill>
                  <a:srgbClr val="000000"/>
                </a:solidFill>
                <a:latin typeface="Open Sauce"/>
              </a:rPr>
              <a:t>colours</a:t>
            </a:r>
            <a:r>
              <a:rPr lang="en-US" sz="2250" dirty="0">
                <a:solidFill>
                  <a:srgbClr val="000000"/>
                </a:solidFill>
                <a:latin typeface="Open Sauce"/>
              </a:rPr>
              <a:t>. An icon is often called a “theology of </a:t>
            </a:r>
            <a:r>
              <a:rPr lang="en-US" sz="2250" dirty="0" err="1">
                <a:solidFill>
                  <a:srgbClr val="000000"/>
                </a:solidFill>
                <a:latin typeface="Open Sauce"/>
              </a:rPr>
              <a:t>colours</a:t>
            </a:r>
            <a:r>
              <a:rPr lang="en-US" sz="2250" dirty="0">
                <a:solidFill>
                  <a:srgbClr val="000000"/>
                </a:solidFill>
                <a:latin typeface="Open Sauce"/>
              </a:rPr>
              <a:t>” and can teach us a great deal about the Christian faith. Everything in the icon is symbolic and points to some spiritual truth about God. If the subject of the icon is a saint, there are typically various symbols that create a “spiritual portrait” of the saint, reflecting attributes or events that contributed to the person’s holiness. The gold background is a reminder of the presence of God and his uncreated light. It is an invitation to enter his presence and be taken up into a spiritual realm of beauty.</a:t>
            </a:r>
            <a:endParaRPr lang="en-US" sz="2250" dirty="0"/>
          </a:p>
          <a:p>
            <a:pPr>
              <a:lnSpc>
                <a:spcPts val="3219"/>
              </a:lnSpc>
              <a:spcBef>
                <a:spcPct val="0"/>
              </a:spcBef>
            </a:pPr>
            <a:endParaRPr lang="en-US" sz="2299">
              <a:solidFill>
                <a:srgbClr val="000000"/>
              </a:solidFill>
              <a:latin typeface="Open Sauce"/>
            </a:endParaRPr>
          </a:p>
          <a:p>
            <a:pPr marL="495935" lvl="1" indent="-247650">
              <a:lnSpc>
                <a:spcPts val="3219"/>
              </a:lnSpc>
              <a:buFont typeface="Arial"/>
              <a:buChar char="•"/>
            </a:pPr>
            <a:r>
              <a:rPr lang="en-US" sz="2250" dirty="0">
                <a:solidFill>
                  <a:srgbClr val="000000"/>
                </a:solidFill>
                <a:latin typeface="Open Sauce"/>
              </a:rPr>
              <a:t>Listening is an important part of praying with icons as it allows us to hear the word of God and what he desires to speak to us. It reinforces the reality that prayer is essentially a conversation where we deepen our love of God.</a:t>
            </a:r>
          </a:p>
          <a:p>
            <a:pPr>
              <a:lnSpc>
                <a:spcPts val="3219"/>
              </a:lnSpc>
              <a:spcBef>
                <a:spcPct val="0"/>
              </a:spcBef>
            </a:pPr>
            <a:endParaRPr lang="en-US" sz="2299">
              <a:solidFill>
                <a:srgbClr val="000000"/>
              </a:solidFill>
              <a:latin typeface="Open Sauce"/>
            </a:endParaRPr>
          </a:p>
          <a:p>
            <a:pPr marL="495935" lvl="1" indent="-247650">
              <a:lnSpc>
                <a:spcPts val="3219"/>
              </a:lnSpc>
              <a:buFont typeface="Arial"/>
              <a:buChar char="•"/>
            </a:pPr>
            <a:r>
              <a:rPr lang="en-US" sz="2250" dirty="0">
                <a:solidFill>
                  <a:srgbClr val="000000"/>
                </a:solidFill>
                <a:latin typeface="Open Sauce"/>
              </a:rPr>
              <a:t>When looking at the icon, remain silent and still and </a:t>
            </a:r>
            <a:r>
              <a:rPr lang="en-US" sz="2250" dirty="0" err="1">
                <a:solidFill>
                  <a:srgbClr val="000000"/>
                </a:solidFill>
                <a:latin typeface="Open Sauce"/>
              </a:rPr>
              <a:t>recognise</a:t>
            </a:r>
            <a:r>
              <a:rPr lang="en-US" sz="2250" dirty="0">
                <a:solidFill>
                  <a:srgbClr val="000000"/>
                </a:solidFill>
                <a:latin typeface="Open Sauce"/>
              </a:rPr>
              <a:t> where your eye is drawn. What effect does the color have on you? What feelings does the icon stir up?</a:t>
            </a:r>
          </a:p>
          <a:p>
            <a:pPr>
              <a:lnSpc>
                <a:spcPts val="3219"/>
              </a:lnSpc>
              <a:spcBef>
                <a:spcPct val="0"/>
              </a:spcBef>
            </a:pPr>
            <a:endParaRPr lang="en-US" sz="2299">
              <a:solidFill>
                <a:srgbClr val="000000"/>
              </a:solidFill>
              <a:latin typeface="Open Sauce"/>
            </a:endParaRPr>
          </a:p>
          <a:p>
            <a:pPr marL="495935" lvl="1" indent="-247650">
              <a:lnSpc>
                <a:spcPts val="3219"/>
              </a:lnSpc>
              <a:buFont typeface="Arial"/>
              <a:buChar char="•"/>
            </a:pPr>
            <a:r>
              <a:rPr lang="en-US" sz="2250" dirty="0">
                <a:solidFill>
                  <a:srgbClr val="000000"/>
                </a:solidFill>
                <a:latin typeface="Open Sauce"/>
              </a:rPr>
              <a:t>Notice the eyes of the individual in the icon. Often the eyes are looking back at us. Let the eyes of Jesus, Mary, or one of the saints penetrate your soul. What are they trying to tell you?</a:t>
            </a:r>
          </a:p>
          <a:p>
            <a:pPr>
              <a:lnSpc>
                <a:spcPts val="3219"/>
              </a:lnSpc>
              <a:spcBef>
                <a:spcPct val="0"/>
              </a:spcBef>
            </a:pPr>
            <a:endParaRPr lang="en-US" sz="2299">
              <a:solidFill>
                <a:srgbClr val="000000"/>
              </a:solidFill>
              <a:latin typeface="Open Sauce"/>
            </a:endParaRPr>
          </a:p>
          <a:p>
            <a:pPr marL="495935" lvl="1" indent="-247650">
              <a:lnSpc>
                <a:spcPts val="3219"/>
              </a:lnSpc>
              <a:buFont typeface="Arial"/>
              <a:buChar char="•"/>
            </a:pPr>
            <a:r>
              <a:rPr lang="en-US" sz="2250" dirty="0">
                <a:solidFill>
                  <a:srgbClr val="000000"/>
                </a:solidFill>
                <a:latin typeface="Open Sauce"/>
              </a:rPr>
              <a:t>Take as much time as you need with the icon. At first, try spending 10 or 15 minutes with the icon. This type of prayer requires a contemplative heart, one that slows down, taking a break from the fast-paced society that we live in.</a:t>
            </a:r>
          </a:p>
          <a:p>
            <a:pPr>
              <a:lnSpc>
                <a:spcPts val="3219"/>
              </a:lnSpc>
              <a:spcBef>
                <a:spcPct val="0"/>
              </a:spcBef>
            </a:pPr>
            <a:endParaRPr lang="en-US" sz="2299">
              <a:solidFill>
                <a:srgbClr val="000000"/>
              </a:solidFill>
              <a:latin typeface="Open Sauce"/>
            </a:endParaRPr>
          </a:p>
          <a:p>
            <a:pPr marL="495935" lvl="1" indent="-247650">
              <a:lnSpc>
                <a:spcPts val="3219"/>
              </a:lnSpc>
              <a:buFont typeface="Arial"/>
              <a:buChar char="•"/>
            </a:pPr>
            <a:r>
              <a:rPr lang="en-US" sz="2250" dirty="0">
                <a:solidFill>
                  <a:srgbClr val="000000"/>
                </a:solidFill>
                <a:latin typeface="Open Sauce"/>
              </a:rPr>
              <a:t>After sufficient time has passed, thank God for the opportunity to be with him and store the icon in a suitable place. Praying with icons can be a beautiful experience, one that can be repeated each and every day.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1B899"/>
        </a:solidFill>
        <a:effectLst/>
      </p:bgPr>
    </p:bg>
    <p:spTree>
      <p:nvGrpSpPr>
        <p:cNvPr id="1" name=""/>
        <p:cNvGrpSpPr/>
        <p:nvPr/>
      </p:nvGrpSpPr>
      <p:grpSpPr>
        <a:xfrm>
          <a:off x="0" y="0"/>
          <a:ext cx="0" cy="0"/>
          <a:chOff x="0" y="0"/>
          <a:chExt cx="0" cy="0"/>
        </a:xfrm>
      </p:grpSpPr>
      <p:sp>
        <p:nvSpPr>
          <p:cNvPr id="2" name="TextBox 2"/>
          <p:cNvSpPr txBox="1"/>
          <p:nvPr/>
        </p:nvSpPr>
        <p:spPr>
          <a:xfrm>
            <a:off x="428566" y="148469"/>
            <a:ext cx="8337503" cy="9893093"/>
          </a:xfrm>
          <a:prstGeom prst="rect">
            <a:avLst/>
          </a:prstGeom>
        </p:spPr>
        <p:txBody>
          <a:bodyPr wrap="square" lIns="0" tIns="0" rIns="0" bIns="0" rtlCol="0" anchor="t">
            <a:spAutoFit/>
          </a:bodyPr>
          <a:lstStyle/>
          <a:p>
            <a:pPr algn="ctr">
              <a:lnSpc>
                <a:spcPts val="2079"/>
              </a:lnSpc>
              <a:spcBef>
                <a:spcPct val="0"/>
              </a:spcBef>
            </a:pPr>
            <a:r>
              <a:rPr lang="en-US" sz="1550" dirty="0">
                <a:solidFill>
                  <a:schemeClr val="bg1"/>
                </a:solidFill>
                <a:latin typeface="Open Sauce Bold"/>
              </a:rPr>
              <a:t>Example: FEEDING OF THE FIVE THOUSAND ICON</a:t>
            </a:r>
          </a:p>
          <a:p>
            <a:pPr algn="ctr">
              <a:lnSpc>
                <a:spcPts val="2079"/>
              </a:lnSpc>
              <a:spcBef>
                <a:spcPct val="0"/>
              </a:spcBef>
            </a:pPr>
            <a:endParaRPr lang="en-US" sz="1400" dirty="0">
              <a:solidFill>
                <a:schemeClr val="bg1"/>
              </a:solidFill>
              <a:latin typeface="Open Sauce Bold"/>
            </a:endParaRPr>
          </a:p>
          <a:p>
            <a:pPr algn="just">
              <a:lnSpc>
                <a:spcPts val="2079"/>
              </a:lnSpc>
              <a:spcBef>
                <a:spcPct val="0"/>
              </a:spcBef>
            </a:pPr>
            <a:r>
              <a:rPr lang="en-US" sz="1400" dirty="0">
                <a:solidFill>
                  <a:schemeClr val="bg1"/>
                </a:solidFill>
                <a:latin typeface="Open Sauce"/>
              </a:rPr>
              <a:t>Christ’s outer blue garment signifies the contemplative, yet earthly aspect of his being. </a:t>
            </a:r>
          </a:p>
          <a:p>
            <a:pPr algn="just">
              <a:lnSpc>
                <a:spcPts val="2079"/>
              </a:lnSpc>
              <a:spcBef>
                <a:spcPct val="0"/>
              </a:spcBef>
            </a:pPr>
            <a:r>
              <a:rPr lang="en-US" sz="1400" dirty="0">
                <a:solidFill>
                  <a:schemeClr val="bg1"/>
                </a:solidFill>
                <a:latin typeface="Open Sauce"/>
              </a:rPr>
              <a:t>The red garment </a:t>
            </a:r>
            <a:r>
              <a:rPr lang="en-US" sz="1400" err="1">
                <a:solidFill>
                  <a:schemeClr val="bg1"/>
                </a:solidFill>
                <a:latin typeface="Open Sauce"/>
              </a:rPr>
              <a:t>symbolises</a:t>
            </a:r>
            <a:r>
              <a:rPr lang="en-US" sz="1400" dirty="0">
                <a:solidFill>
                  <a:schemeClr val="bg1"/>
                </a:solidFill>
                <a:latin typeface="Open Sauce"/>
              </a:rPr>
              <a:t> Christ born of Mary, through the Holy Spirit. </a:t>
            </a:r>
          </a:p>
          <a:p>
            <a:pPr algn="just">
              <a:lnSpc>
                <a:spcPts val="2079"/>
              </a:lnSpc>
              <a:spcBef>
                <a:spcPct val="0"/>
              </a:spcBef>
            </a:pPr>
            <a:r>
              <a:rPr lang="en-US" sz="1400" dirty="0">
                <a:solidFill>
                  <a:schemeClr val="bg1"/>
                </a:solidFill>
                <a:latin typeface="Open Sauce"/>
              </a:rPr>
              <a:t>Over his arm, a striped stole represents the Priesthood of Christ. </a:t>
            </a:r>
          </a:p>
          <a:p>
            <a:pPr algn="just">
              <a:lnSpc>
                <a:spcPts val="2079"/>
              </a:lnSpc>
              <a:spcBef>
                <a:spcPct val="0"/>
              </a:spcBef>
            </a:pPr>
            <a:r>
              <a:rPr lang="en-US" sz="1400" dirty="0">
                <a:solidFill>
                  <a:schemeClr val="bg1"/>
                </a:solidFill>
                <a:latin typeface="Open Sauce"/>
              </a:rPr>
              <a:t>Each part of the cross in Christ’s halo has one bar on one side and two bars on the other. </a:t>
            </a:r>
          </a:p>
          <a:p>
            <a:pPr algn="just">
              <a:lnSpc>
                <a:spcPts val="2079"/>
              </a:lnSpc>
              <a:spcBef>
                <a:spcPct val="0"/>
              </a:spcBef>
            </a:pPr>
            <a:r>
              <a:rPr lang="en-US" sz="1400" dirty="0">
                <a:solidFill>
                  <a:schemeClr val="bg1"/>
                </a:solidFill>
                <a:latin typeface="Open Sauce"/>
              </a:rPr>
              <a:t>The single bar represents his one person as truly God and truly man. </a:t>
            </a:r>
          </a:p>
          <a:p>
            <a:pPr algn="just">
              <a:lnSpc>
                <a:spcPts val="2079"/>
              </a:lnSpc>
              <a:spcBef>
                <a:spcPct val="0"/>
              </a:spcBef>
            </a:pPr>
            <a:r>
              <a:rPr lang="en-US" sz="1400" dirty="0">
                <a:solidFill>
                  <a:schemeClr val="bg1"/>
                </a:solidFill>
                <a:latin typeface="Open Sauce"/>
              </a:rPr>
              <a:t>Two bars represent his two natures: fully God and also fully human.</a:t>
            </a:r>
          </a:p>
          <a:p>
            <a:pPr algn="just">
              <a:lnSpc>
                <a:spcPts val="2079"/>
              </a:lnSpc>
              <a:spcBef>
                <a:spcPct val="0"/>
              </a:spcBef>
            </a:pPr>
            <a:r>
              <a:rPr lang="en-US" sz="1400" dirty="0">
                <a:solidFill>
                  <a:schemeClr val="bg1"/>
                </a:solidFill>
                <a:latin typeface="Open Sauce"/>
              </a:rPr>
              <a:t>The letters are a shortened form of “I am who I am” - the words God spoke to Moses in the burning bush. </a:t>
            </a:r>
          </a:p>
          <a:p>
            <a:pPr algn="just">
              <a:lnSpc>
                <a:spcPts val="2079"/>
              </a:lnSpc>
              <a:spcBef>
                <a:spcPct val="0"/>
              </a:spcBef>
            </a:pPr>
            <a:r>
              <a:rPr lang="en-US" sz="1400" dirty="0">
                <a:solidFill>
                  <a:schemeClr val="bg1"/>
                </a:solidFill>
                <a:latin typeface="Open Sauce"/>
              </a:rPr>
              <a:t>Christ’s hands are covered as he offers the loaves and fishes to his Father. This </a:t>
            </a:r>
            <a:r>
              <a:rPr lang="en-US" sz="1400" err="1">
                <a:solidFill>
                  <a:schemeClr val="bg1"/>
                </a:solidFill>
                <a:latin typeface="Open Sauce"/>
              </a:rPr>
              <a:t>symbolises</a:t>
            </a:r>
            <a:r>
              <a:rPr lang="en-US" sz="1400" dirty="0">
                <a:solidFill>
                  <a:schemeClr val="bg1"/>
                </a:solidFill>
                <a:latin typeface="Open Sauce"/>
              </a:rPr>
              <a:t> the Eucharist, and a blessing for the miracle of the multiplication of the loaves and fish. </a:t>
            </a:r>
          </a:p>
          <a:p>
            <a:pPr algn="just">
              <a:lnSpc>
                <a:spcPts val="2079"/>
              </a:lnSpc>
              <a:spcBef>
                <a:spcPct val="0"/>
              </a:spcBef>
            </a:pPr>
            <a:r>
              <a:rPr lang="en-US" sz="1400" dirty="0">
                <a:solidFill>
                  <a:schemeClr val="bg1"/>
                </a:solidFill>
                <a:latin typeface="Open Sauce"/>
              </a:rPr>
              <a:t>Peter stands in front of Christ; his hands are also covered, ready to receive the holy offering.</a:t>
            </a:r>
          </a:p>
          <a:p>
            <a:pPr algn="just">
              <a:lnSpc>
                <a:spcPts val="2079"/>
              </a:lnSpc>
              <a:spcBef>
                <a:spcPct val="0"/>
              </a:spcBef>
            </a:pPr>
            <a:r>
              <a:rPr lang="en-US" sz="1400" dirty="0">
                <a:solidFill>
                  <a:schemeClr val="bg1"/>
                </a:solidFill>
                <a:latin typeface="Open Sauce"/>
              </a:rPr>
              <a:t>Andrew collects loaves in baskets behind Jesus, while other disciples share the food out among the crowd. “They all ate as much as they wanted, and they collected the scraps left over, twelve baskets full.” </a:t>
            </a:r>
          </a:p>
          <a:p>
            <a:pPr algn="just">
              <a:lnSpc>
                <a:spcPts val="2079"/>
              </a:lnSpc>
              <a:spcBef>
                <a:spcPct val="0"/>
              </a:spcBef>
            </a:pPr>
            <a:r>
              <a:rPr lang="en-US" sz="1400" dirty="0">
                <a:solidFill>
                  <a:schemeClr val="bg1"/>
                </a:solidFill>
                <a:latin typeface="Open Sauce"/>
              </a:rPr>
              <a:t>The trees, plants and flowers represent the life-giving Spirit that pervades all creation, is present in and fills all things, including the Eucharistic Bread.</a:t>
            </a:r>
          </a:p>
          <a:p>
            <a:pPr algn="just">
              <a:lnSpc>
                <a:spcPts val="2079"/>
              </a:lnSpc>
              <a:spcBef>
                <a:spcPct val="0"/>
              </a:spcBef>
            </a:pPr>
            <a:r>
              <a:rPr lang="en-US" sz="1400" dirty="0">
                <a:solidFill>
                  <a:schemeClr val="bg1"/>
                </a:solidFill>
                <a:latin typeface="Open Sauce"/>
              </a:rPr>
              <a:t>The birds, as the psalmist says “look to You to give them their food in due season” - they are ready to feed on the crumbs and sing praises to the Lord!</a:t>
            </a:r>
          </a:p>
          <a:p>
            <a:pPr algn="just">
              <a:lnSpc>
                <a:spcPts val="2079"/>
              </a:lnSpc>
              <a:spcBef>
                <a:spcPct val="0"/>
              </a:spcBef>
            </a:pPr>
            <a:r>
              <a:rPr lang="en-US" sz="1400" dirty="0">
                <a:solidFill>
                  <a:schemeClr val="bg1"/>
                </a:solidFill>
                <a:latin typeface="Open Sauce"/>
              </a:rPr>
              <a:t>In icons, mountains represent the Lord’s presence. The distant mountain is where Jesus spoke with Elijah and Moses and became transfigured. </a:t>
            </a:r>
          </a:p>
          <a:p>
            <a:pPr algn="just">
              <a:lnSpc>
                <a:spcPts val="2079"/>
              </a:lnSpc>
              <a:spcBef>
                <a:spcPct val="0"/>
              </a:spcBef>
            </a:pPr>
            <a:endParaRPr lang="en-US" sz="1400" dirty="0">
              <a:solidFill>
                <a:schemeClr val="bg1"/>
              </a:solidFill>
              <a:latin typeface="Open Sauce"/>
            </a:endParaRPr>
          </a:p>
          <a:p>
            <a:pPr algn="just">
              <a:lnSpc>
                <a:spcPts val="2079"/>
              </a:lnSpc>
              <a:spcBef>
                <a:spcPct val="0"/>
              </a:spcBef>
            </a:pPr>
            <a:r>
              <a:rPr lang="en-US" sz="1400" dirty="0">
                <a:solidFill>
                  <a:schemeClr val="bg1"/>
                </a:solidFill>
                <a:latin typeface="Open Sauce"/>
              </a:rPr>
              <a:t>Influenced by Byzantine hymnology we can pray: By your feeding of the five thousand in the desert, grant us a readiness to share the goods you give us.</a:t>
            </a:r>
          </a:p>
          <a:p>
            <a:pPr algn="just">
              <a:lnSpc>
                <a:spcPts val="2079"/>
              </a:lnSpc>
              <a:spcBef>
                <a:spcPct val="0"/>
              </a:spcBef>
            </a:pPr>
            <a:r>
              <a:rPr lang="en-US" sz="1400" dirty="0">
                <a:solidFill>
                  <a:schemeClr val="bg1"/>
                </a:solidFill>
                <a:latin typeface="Open Sauce"/>
              </a:rPr>
              <a:t>By your strengthening the hungry and giving life to the weary, strengthen us to share your </a:t>
            </a:r>
          </a:p>
          <a:p>
            <a:pPr algn="just">
              <a:lnSpc>
                <a:spcPts val="2079"/>
              </a:lnSpc>
              <a:spcBef>
                <a:spcPct val="0"/>
              </a:spcBef>
            </a:pPr>
            <a:r>
              <a:rPr lang="en-US" sz="1400" dirty="0">
                <a:solidFill>
                  <a:schemeClr val="bg1"/>
                </a:solidFill>
                <a:latin typeface="Open Sauce"/>
              </a:rPr>
              <a:t>life with others.</a:t>
            </a:r>
          </a:p>
          <a:p>
            <a:pPr algn="just">
              <a:lnSpc>
                <a:spcPts val="2079"/>
              </a:lnSpc>
              <a:spcBef>
                <a:spcPct val="0"/>
              </a:spcBef>
            </a:pPr>
            <a:r>
              <a:rPr lang="en-US" sz="1400" dirty="0">
                <a:solidFill>
                  <a:schemeClr val="bg1"/>
                </a:solidFill>
                <a:latin typeface="Open Sauce"/>
              </a:rPr>
              <a:t>By your raining down manna in the wilderness for your wandering people, rain down your </a:t>
            </a:r>
          </a:p>
          <a:p>
            <a:pPr algn="just">
              <a:lnSpc>
                <a:spcPts val="2079"/>
              </a:lnSpc>
              <a:spcBef>
                <a:spcPct val="0"/>
              </a:spcBef>
            </a:pPr>
            <a:r>
              <a:rPr lang="en-US" sz="1400" dirty="0">
                <a:solidFill>
                  <a:schemeClr val="bg1"/>
                </a:solidFill>
                <a:latin typeface="Open Sauce"/>
              </a:rPr>
              <a:t>manna of good will for a fair distribution of food among all peoples.</a:t>
            </a:r>
          </a:p>
          <a:p>
            <a:pPr algn="just">
              <a:lnSpc>
                <a:spcPts val="2079"/>
              </a:lnSpc>
              <a:spcBef>
                <a:spcPct val="0"/>
              </a:spcBef>
            </a:pPr>
            <a:r>
              <a:rPr lang="en-US" sz="1400" dirty="0">
                <a:solidFill>
                  <a:schemeClr val="bg1"/>
                </a:solidFill>
                <a:latin typeface="Open Sauce"/>
              </a:rPr>
              <a:t>By your giving us life in the Eucharist strengthen us to take and give your life to others and </a:t>
            </a:r>
          </a:p>
          <a:p>
            <a:pPr algn="just">
              <a:lnSpc>
                <a:spcPts val="2079"/>
              </a:lnSpc>
              <a:spcBef>
                <a:spcPct val="0"/>
              </a:spcBef>
            </a:pPr>
            <a:r>
              <a:rPr lang="en-US" sz="1400" dirty="0">
                <a:solidFill>
                  <a:schemeClr val="bg1"/>
                </a:solidFill>
                <a:latin typeface="Open Sauce"/>
              </a:rPr>
              <a:t>those less fortunate than ourselves. </a:t>
            </a:r>
          </a:p>
          <a:p>
            <a:pPr algn="just">
              <a:lnSpc>
                <a:spcPts val="2079"/>
              </a:lnSpc>
              <a:spcBef>
                <a:spcPct val="0"/>
              </a:spcBef>
            </a:pPr>
            <a:r>
              <a:rPr lang="en-US" sz="1400" dirty="0">
                <a:solidFill>
                  <a:schemeClr val="bg1"/>
                </a:solidFill>
                <a:latin typeface="Open Sauce"/>
              </a:rPr>
              <a:t>And we give glory, praise and thankfulness for your merciful compassion and care for all </a:t>
            </a:r>
          </a:p>
          <a:p>
            <a:pPr algn="just">
              <a:lnSpc>
                <a:spcPts val="2079"/>
              </a:lnSpc>
              <a:spcBef>
                <a:spcPct val="0"/>
              </a:spcBef>
            </a:pPr>
            <a:r>
              <a:rPr lang="en-US" sz="1400" dirty="0">
                <a:solidFill>
                  <a:schemeClr val="bg1"/>
                </a:solidFill>
                <a:latin typeface="Open Sauce"/>
              </a:rPr>
              <a:t>peoples of the earth. </a:t>
            </a:r>
          </a:p>
          <a:p>
            <a:pPr algn="just">
              <a:lnSpc>
                <a:spcPts val="1950"/>
              </a:lnSpc>
              <a:spcBef>
                <a:spcPct val="0"/>
              </a:spcBef>
            </a:pPr>
            <a:endParaRPr lang="en-US" sz="1400" dirty="0">
              <a:solidFill>
                <a:schemeClr val="bg1"/>
              </a:solidFill>
              <a:latin typeface="Open Sauce"/>
            </a:endParaRPr>
          </a:p>
          <a:p>
            <a:pPr algn="just">
              <a:lnSpc>
                <a:spcPts val="1950"/>
              </a:lnSpc>
              <a:spcBef>
                <a:spcPct val="0"/>
              </a:spcBef>
            </a:pPr>
            <a:endParaRPr lang="en-US" sz="1400" dirty="0">
              <a:solidFill>
                <a:schemeClr val="bg1"/>
              </a:solidFill>
              <a:latin typeface="Open Sauce"/>
            </a:endParaRPr>
          </a:p>
          <a:p>
            <a:pPr algn="just">
              <a:lnSpc>
                <a:spcPts val="1950"/>
              </a:lnSpc>
              <a:spcBef>
                <a:spcPct val="0"/>
              </a:spcBef>
            </a:pPr>
            <a:r>
              <a:rPr lang="en-US" sz="1400" dirty="0">
                <a:solidFill>
                  <a:schemeClr val="bg1"/>
                </a:solidFill>
                <a:latin typeface="Open Sauce"/>
              </a:rPr>
              <a:t>Prayer and icon by Sr Esther of the Benedictine Community in Turvey, Bedfordshire and donated to CAFOD to support the Hungry</a:t>
            </a:r>
            <a:r>
              <a:rPr lang="en-US" sz="1500" dirty="0">
                <a:solidFill>
                  <a:schemeClr val="bg1"/>
                </a:solidFill>
                <a:latin typeface="Open Sauce"/>
              </a:rPr>
              <a:t> for Change campaign</a:t>
            </a:r>
          </a:p>
        </p:txBody>
      </p:sp>
      <p:pic>
        <p:nvPicPr>
          <p:cNvPr id="3" name="videoplayback (2)">
            <a:hlinkClick r:id="" action="ppaction://media"/>
            <a:extLst>
              <a:ext uri="{FF2B5EF4-FFF2-40B4-BE49-F238E27FC236}">
                <a16:creationId xmlns:a16="http://schemas.microsoft.com/office/drawing/2014/main" id="{0CDFDD94-6357-A2DC-8272-D9326FEE7E1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37822" y="2612940"/>
            <a:ext cx="8816545" cy="5956986"/>
          </a:xfrm>
          <a:prstGeom prst="rect">
            <a:avLst/>
          </a:prstGeom>
        </p:spPr>
      </p:pic>
      <p:sp>
        <p:nvSpPr>
          <p:cNvPr id="4" name="TextBox 3">
            <a:extLst>
              <a:ext uri="{FF2B5EF4-FFF2-40B4-BE49-F238E27FC236}">
                <a16:creationId xmlns:a16="http://schemas.microsoft.com/office/drawing/2014/main" id="{AF942B95-BF8C-494F-D3D0-372C850C16EB}"/>
              </a:ext>
            </a:extLst>
          </p:cNvPr>
          <p:cNvSpPr txBox="1"/>
          <p:nvPr/>
        </p:nvSpPr>
        <p:spPr>
          <a:xfrm>
            <a:off x="9208873" y="1655805"/>
            <a:ext cx="8798011" cy="5770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150" b="1" dirty="0">
                <a:solidFill>
                  <a:srgbClr val="FFFFFF"/>
                </a:solidFill>
                <a:latin typeface="Open Sauce Bold"/>
              </a:rPr>
              <a:t>Explaining praying with an icon </a:t>
            </a:r>
            <a:endParaRPr lang="en-US" dirty="0">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690a795-f21e-4b7b-8d1a-7e94d6b69746">
      <Terms xmlns="http://schemas.microsoft.com/office/infopath/2007/PartnerControls"/>
    </lcf76f155ced4ddcb4097134ff3c332f>
    <TaxCatchAll xmlns="723d6732-34fe-47f3-aa85-330b4c357a03"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194C16BBE87C94DA93B9BD6E75291F3" ma:contentTypeVersion="13" ma:contentTypeDescription="Create a new document." ma:contentTypeScope="" ma:versionID="193bf641c79128c37c6764942c54d15b">
  <xsd:schema xmlns:xsd="http://www.w3.org/2001/XMLSchema" xmlns:xs="http://www.w3.org/2001/XMLSchema" xmlns:p="http://schemas.microsoft.com/office/2006/metadata/properties" xmlns:ns2="4690a795-f21e-4b7b-8d1a-7e94d6b69746" xmlns:ns3="723d6732-34fe-47f3-aa85-330b4c357a03" targetNamespace="http://schemas.microsoft.com/office/2006/metadata/properties" ma:root="true" ma:fieldsID="e5387f82831572ffba7838c16858bd26" ns2:_="" ns3:_="">
    <xsd:import namespace="4690a795-f21e-4b7b-8d1a-7e94d6b69746"/>
    <xsd:import namespace="723d6732-34fe-47f3-aa85-330b4c357a0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GenerationTime" minOccurs="0"/>
                <xsd:element ref="ns2:MediaServiceEventHashCode" minOccurs="0"/>
                <xsd:element ref="ns2:MediaLengthInSeconds" minOccurs="0"/>
                <xsd:element ref="ns2:MediaServiceSearchProperties" minOccurs="0"/>
                <xsd:element ref="ns2:lcf76f155ced4ddcb4097134ff3c332f" minOccurs="0"/>
                <xsd:element ref="ns3:TaxCatchAll"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90a795-f21e-4b7b-8d1a-7e94d6b6974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e9b9404-e72a-4351-b1fa-0cbc25905e61"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23d6732-34fe-47f3-aa85-330b4c357a03" elementFormDefault="qualified">
    <xsd:import namespace="http://schemas.microsoft.com/office/2006/documentManagement/types"/>
    <xsd:import namespace="http://schemas.microsoft.com/office/infopath/2007/PartnerControls"/>
    <xsd:element name="TaxCatchAll" ma:index="17" nillable="true" ma:displayName="Taxonomy Catch All Column" ma:description="" ma:hidden="true" ma:list="{fccf73e2-5007-41c0-8d07-c7c580af5049}" ma:internalName="TaxCatchAll" ma:showField="CatchAllData" ma:web="723d6732-34fe-47f3-aa85-330b4c357a0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be9b9404-e72a-4351-b1fa-0cbc25905e61" ContentTypeId="0x010100F11B04EFEED17A4881869C310E832AA7" PreviousValue="false" LastSyncTimeStamp="2023-03-30T09:48:17.05Z"/>
</file>

<file path=customXml/itemProps1.xml><?xml version="1.0" encoding="utf-8"?>
<ds:datastoreItem xmlns:ds="http://schemas.openxmlformats.org/officeDocument/2006/customXml" ds:itemID="{0C317135-33E6-49A2-A99A-B240DDD9EBE5}">
  <ds:schemaRefs>
    <ds:schemaRef ds:uri="http://schemas.microsoft.com/sharepoint/v3/contenttype/forms"/>
  </ds:schemaRefs>
</ds:datastoreItem>
</file>

<file path=customXml/itemProps2.xml><?xml version="1.0" encoding="utf-8"?>
<ds:datastoreItem xmlns:ds="http://schemas.openxmlformats.org/officeDocument/2006/customXml" ds:itemID="{6096DA9A-1355-49F8-A34A-78D668315DE2}">
  <ds:schemaRefs>
    <ds:schemaRef ds:uri="http://schemas.microsoft.com/office/2006/metadata/properties"/>
    <ds:schemaRef ds:uri="http://schemas.microsoft.com/office/infopath/2007/PartnerControls"/>
    <ds:schemaRef ds:uri="http://schemas.microsoft.com/sharepoint/v3"/>
    <ds:schemaRef ds:uri="http://schemas.microsoft.com/sharepoint/v3/fields"/>
  </ds:schemaRefs>
</ds:datastoreItem>
</file>

<file path=customXml/itemProps3.xml><?xml version="1.0" encoding="utf-8"?>
<ds:datastoreItem xmlns:ds="http://schemas.openxmlformats.org/officeDocument/2006/customXml" ds:itemID="{4BCA33DE-61BD-48F0-BDE5-5036148F0D3C}"/>
</file>

<file path=customXml/itemProps4.xml><?xml version="1.0" encoding="utf-8"?>
<ds:datastoreItem xmlns:ds="http://schemas.openxmlformats.org/officeDocument/2006/customXml" ds:itemID="{BD05F736-C118-4C49-910E-1CB79EDF7E2A}">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8</Slides>
  <Notes>0</Notes>
  <HiddenSlides>0</HiddenSlide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Praying with Icons: Module</dc:title>
  <cp:revision>14</cp:revision>
  <dcterms:created xsi:type="dcterms:W3CDTF">2006-08-16T00:00:00Z</dcterms:created>
  <dcterms:modified xsi:type="dcterms:W3CDTF">2023-06-04T07:45:13Z</dcterms:modified>
  <dc:identifier>DAFkwiE29qA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0x010100B194C16BBE87C94DA93B9BD6E75291F3</vt:lpwstr>
  </property>
  <property fmtid="{D5CDD505-2E9C-101B-9397-08002B2CF9AE}" pid="3" name="MSIP_Label_36a5eb60-4059-4488-b04a-9ad280793a16_Enabled">
    <vt:lpwstr>true</vt:lpwstr>
  </property>
  <property fmtid="{D5CDD505-2E9C-101B-9397-08002B2CF9AE}" pid="4" name="MSIP_Label_36a5eb60-4059-4488-b04a-9ad280793a16_SetDate">
    <vt:lpwstr>2023-06-04T05:11:02Z</vt:lpwstr>
  </property>
  <property fmtid="{D5CDD505-2E9C-101B-9397-08002B2CF9AE}" pid="5" name="MSIP_Label_36a5eb60-4059-4488-b04a-9ad280793a16_Method">
    <vt:lpwstr>Standard</vt:lpwstr>
  </property>
  <property fmtid="{D5CDD505-2E9C-101B-9397-08002B2CF9AE}" pid="6" name="MSIP_Label_36a5eb60-4059-4488-b04a-9ad280793a16_Name">
    <vt:lpwstr>All Employees (unrestricted)</vt:lpwstr>
  </property>
  <property fmtid="{D5CDD505-2E9C-101B-9397-08002B2CF9AE}" pid="7" name="MSIP_Label_36a5eb60-4059-4488-b04a-9ad280793a16_SiteId">
    <vt:lpwstr>4cc1a18c-6a9a-42ff-a3ea-8bfca4cdb35f</vt:lpwstr>
  </property>
  <property fmtid="{D5CDD505-2E9C-101B-9397-08002B2CF9AE}" pid="8" name="MSIP_Label_36a5eb60-4059-4488-b04a-9ad280793a16_ActionId">
    <vt:lpwstr>ba986afb-9989-4b84-84af-541797c61b6c</vt:lpwstr>
  </property>
  <property fmtid="{D5CDD505-2E9C-101B-9397-08002B2CF9AE}" pid="9" name="MSIP_Label_36a5eb60-4059-4488-b04a-9ad280793a16_ContentBits">
    <vt:lpwstr>0</vt:lpwstr>
  </property>
  <property fmtid="{D5CDD505-2E9C-101B-9397-08002B2CF9AE}" pid="10" name="Order">
    <vt:lpwstr>275500.000000000</vt:lpwstr>
  </property>
  <property fmtid="{D5CDD505-2E9C-101B-9397-08002B2CF9AE}" pid="11" name="xd_ProgID">
    <vt:lpwstr/>
  </property>
  <property fmtid="{D5CDD505-2E9C-101B-9397-08002B2CF9AE}" pid="12" name="_SourceUrl">
    <vt:lpwstr/>
  </property>
  <property fmtid="{D5CDD505-2E9C-101B-9397-08002B2CF9AE}" pid="13" name="_SharedFileIndex">
    <vt:lpwstr/>
  </property>
  <property fmtid="{D5CDD505-2E9C-101B-9397-08002B2CF9AE}" pid="14" name="ComplianceAssetId">
    <vt:lpwstr/>
  </property>
  <property fmtid="{D5CDD505-2E9C-101B-9397-08002B2CF9AE}" pid="15" name="TemplateUrl">
    <vt:lpwstr/>
  </property>
  <property fmtid="{D5CDD505-2E9C-101B-9397-08002B2CF9AE}" pid="16" name="_ExtendedDescription">
    <vt:lpwstr/>
  </property>
  <property fmtid="{D5CDD505-2E9C-101B-9397-08002B2CF9AE}" pid="17" name="TriggerFlowInfo">
    <vt:lpwstr/>
  </property>
  <property fmtid="{D5CDD505-2E9C-101B-9397-08002B2CF9AE}" pid="18" name="xd_Signature">
    <vt:lpwstr/>
  </property>
</Properties>
</file>