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Lst>
  <p:sldSz cx="18288000" cy="10287000"/>
  <p:notesSz cx="6858000" cy="9144000"/>
  <p:embeddedFontLst>
    <p:embeddedFont>
      <p:font typeface="Benedict" charset="0"/>
      <p:regular r:id="rId13"/>
    </p:embeddedFont>
    <p:embeddedFont>
      <p:font typeface="DIN Condensed" panose="020B0604020202020204" charset="0"/>
      <p:regular r:id="rId14"/>
    </p:embeddedFont>
    <p:embeddedFont>
      <p:font typeface="Open Sauce" panose="020B0604020202020204" charset="0"/>
      <p:regular r:id="rId15"/>
    </p:embeddedFont>
    <p:embeddedFont>
      <p:font typeface="Open Sauce Bold" panose="020B0604020202020204" charset="0"/>
      <p:regular r:id="rId16"/>
    </p:embeddedFont>
    <p:embeddedFont>
      <p:font typeface="Open Sauce SemiBold"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56F0EA-1B4A-72A5-10D8-165E6D8CFAEE}" v="1" dt="2024-02-12T05:57:51.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font" Target="fonts/font3.fntdata"/><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Scanlon" userId="S::michael.scanlon_vinnies.org.au#ext#@vinniescg.onmicrosoft.com::ec24e82c-bf8d-423d-8fbb-6c50188f9ebd" providerId="AD" clId="Web-{7D56F0EA-1B4A-72A5-10D8-165E6D8CFAEE}"/>
    <pc:docChg chg="modSld">
      <pc:chgData name="Michael Scanlon" userId="S::michael.scanlon_vinnies.org.au#ext#@vinniescg.onmicrosoft.com::ec24e82c-bf8d-423d-8fbb-6c50188f9ebd" providerId="AD" clId="Web-{7D56F0EA-1B4A-72A5-10D8-165E6D8CFAEE}" dt="2024-02-12T05:57:51.030" v="0" actId="1076"/>
      <pc:docMkLst>
        <pc:docMk/>
      </pc:docMkLst>
      <pc:sldChg chg="modSp">
        <pc:chgData name="Michael Scanlon" userId="S::michael.scanlon_vinnies.org.au#ext#@vinniescg.onmicrosoft.com::ec24e82c-bf8d-423d-8fbb-6c50188f9ebd" providerId="AD" clId="Web-{7D56F0EA-1B4A-72A5-10D8-165E6D8CFAEE}" dt="2024-02-12T05:57:51.030" v="0" actId="1076"/>
        <pc:sldMkLst>
          <pc:docMk/>
          <pc:sldMk cId="0" sldId="258"/>
        </pc:sldMkLst>
        <pc:picChg chg="mod">
          <ac:chgData name="Michael Scanlon" userId="S::michael.scanlon_vinnies.org.au#ext#@vinniescg.onmicrosoft.com::ec24e82c-bf8d-423d-8fbb-6c50188f9ebd" providerId="AD" clId="Web-{7D56F0EA-1B4A-72A5-10D8-165E6D8CFAEE}" dt="2024-02-12T05:57:51.030" v="0" actId="1076"/>
          <ac:picMkLst>
            <pc:docMk/>
            <pc:sldMk cId="0" sldId="258"/>
            <ac:picMk id="3" creationId="{00000000-0000-0000-0000-000000000000}"/>
          </ac:picMkLst>
        </pc:picChg>
      </pc:sldChg>
    </pc:docChg>
  </pc:docChgLst>
  <pc:docChgLst>
    <pc:chgData name="Bernadette Scott" userId="S::bernadette.scott@vinnies-cg.org.au::59d7f2bb-14b4-401c-ba39-1580fa7f662f" providerId="AD" clId="Web-{118A733B-9776-5FF0-97ED-20D7AC1B7175}"/>
    <pc:docChg chg="addSld modSld">
      <pc:chgData name="Bernadette Scott" userId="S::bernadette.scott@vinnies-cg.org.au::59d7f2bb-14b4-401c-ba39-1580fa7f662f" providerId="AD" clId="Web-{118A733B-9776-5FF0-97ED-20D7AC1B7175}" dt="2023-05-31T05:46:47.637" v="9"/>
      <pc:docMkLst>
        <pc:docMk/>
      </pc:docMkLst>
      <pc:sldChg chg="addSp modSp new mod setBg addAnim">
        <pc:chgData name="Bernadette Scott" userId="S::bernadette.scott@vinnies-cg.org.au::59d7f2bb-14b4-401c-ba39-1580fa7f662f" providerId="AD" clId="Web-{118A733B-9776-5FF0-97ED-20D7AC1B7175}" dt="2023-05-31T05:46:47.637" v="9"/>
        <pc:sldMkLst>
          <pc:docMk/>
          <pc:sldMk cId="647659791" sldId="263"/>
        </pc:sldMkLst>
        <pc:picChg chg="add mod">
          <ac:chgData name="Bernadette Scott" userId="S::bernadette.scott@vinnies-cg.org.au::59d7f2bb-14b4-401c-ba39-1580fa7f662f" providerId="AD" clId="Web-{118A733B-9776-5FF0-97ED-20D7AC1B7175}" dt="2023-05-31T05:45:42.713" v="4" actId="1076"/>
          <ac:picMkLst>
            <pc:docMk/>
            <pc:sldMk cId="647659791" sldId="263"/>
            <ac:picMk id="2" creationId="{74661D97-BB07-D651-FDFF-02274DF9A4E2}"/>
          </ac:picMkLst>
        </pc:picChg>
      </pc:sldChg>
    </pc:docChg>
  </pc:docChgLst>
  <pc:docChgLst>
    <pc:chgData name="Bernadette Scott" userId="S::bernadette.scott@vinnies-cg.org.au::59d7f2bb-14b4-401c-ba39-1580fa7f662f" providerId="AD" clId="Web-{13FAE895-4010-FFA1-E0AF-12E5A8446C37}"/>
    <pc:docChg chg="mod modSld">
      <pc:chgData name="Bernadette Scott" userId="S::bernadette.scott@vinnies-cg.org.au::59d7f2bb-14b4-401c-ba39-1580fa7f662f" providerId="AD" clId="Web-{13FAE895-4010-FFA1-E0AF-12E5A8446C37}" dt="2023-05-31T06:52:41.332" v="8" actId="20577"/>
      <pc:docMkLst>
        <pc:docMk/>
      </pc:docMkLst>
      <pc:sldChg chg="modSp">
        <pc:chgData name="Bernadette Scott" userId="S::bernadette.scott@vinnies-cg.org.au::59d7f2bb-14b4-401c-ba39-1580fa7f662f" providerId="AD" clId="Web-{13FAE895-4010-FFA1-E0AF-12E5A8446C37}" dt="2023-05-31T06:52:26.846" v="4" actId="20577"/>
        <pc:sldMkLst>
          <pc:docMk/>
          <pc:sldMk cId="0" sldId="256"/>
        </pc:sldMkLst>
        <pc:spChg chg="mod">
          <ac:chgData name="Bernadette Scott" userId="S::bernadette.scott@vinnies-cg.org.au::59d7f2bb-14b4-401c-ba39-1580fa7f662f" providerId="AD" clId="Web-{13FAE895-4010-FFA1-E0AF-12E5A8446C37}" dt="2023-05-31T06:52:26.846" v="4" actId="20577"/>
          <ac:spMkLst>
            <pc:docMk/>
            <pc:sldMk cId="0" sldId="256"/>
            <ac:spMk id="5" creationId="{00000000-0000-0000-0000-000000000000}"/>
          </ac:spMkLst>
        </pc:spChg>
      </pc:sldChg>
      <pc:sldChg chg="modSp">
        <pc:chgData name="Bernadette Scott" userId="S::bernadette.scott@vinnies-cg.org.au::59d7f2bb-14b4-401c-ba39-1580fa7f662f" providerId="AD" clId="Web-{13FAE895-4010-FFA1-E0AF-12E5A8446C37}" dt="2023-05-31T06:52:41.332" v="8" actId="20577"/>
        <pc:sldMkLst>
          <pc:docMk/>
          <pc:sldMk cId="0" sldId="257"/>
        </pc:sldMkLst>
        <pc:spChg chg="mod">
          <ac:chgData name="Bernadette Scott" userId="S::bernadette.scott@vinnies-cg.org.au::59d7f2bb-14b4-401c-ba39-1580fa7f662f" providerId="AD" clId="Web-{13FAE895-4010-FFA1-E0AF-12E5A8446C37}" dt="2023-05-31T06:52:41.332" v="8" actId="20577"/>
          <ac:spMkLst>
            <pc:docMk/>
            <pc:sldMk cId="0" sldId="257"/>
            <ac:spMk id="3" creationId="{00000000-0000-0000-0000-000000000000}"/>
          </ac:spMkLst>
        </pc:spChg>
      </pc:sldChg>
    </pc:docChg>
  </pc:docChgLst>
  <pc:docChgLst>
    <pc:chgData name="Bernadette Scott" userId="S::bernadette.scott@vinnies-cg.org.au::59d7f2bb-14b4-401c-ba39-1580fa7f662f" providerId="AD" clId="Web-{1435F9FA-2F72-DFEF-8DC0-4B457F0FE621}"/>
    <pc:docChg chg="modSld">
      <pc:chgData name="Bernadette Scott" userId="S::bernadette.scott@vinnies-cg.org.au::59d7f2bb-14b4-401c-ba39-1580fa7f662f" providerId="AD" clId="Web-{1435F9FA-2F72-DFEF-8DC0-4B457F0FE621}" dt="2023-06-04T07:47:19.412" v="20" actId="20577"/>
      <pc:docMkLst>
        <pc:docMk/>
      </pc:docMkLst>
      <pc:sldChg chg="addSp modSp">
        <pc:chgData name="Bernadette Scott" userId="S::bernadette.scott@vinnies-cg.org.au::59d7f2bb-14b4-401c-ba39-1580fa7f662f" providerId="AD" clId="Web-{1435F9FA-2F72-DFEF-8DC0-4B457F0FE621}" dt="2023-06-04T07:47:19.412" v="20" actId="20577"/>
        <pc:sldMkLst>
          <pc:docMk/>
          <pc:sldMk cId="647659791" sldId="263"/>
        </pc:sldMkLst>
        <pc:spChg chg="add mod">
          <ac:chgData name="Bernadette Scott" userId="S::bernadette.scott@vinnies-cg.org.au::59d7f2bb-14b4-401c-ba39-1580fa7f662f" providerId="AD" clId="Web-{1435F9FA-2F72-DFEF-8DC0-4B457F0FE621}" dt="2023-06-04T07:47:19.412" v="20" actId="20577"/>
          <ac:spMkLst>
            <pc:docMk/>
            <pc:sldMk cId="647659791" sldId="263"/>
            <ac:spMk id="3" creationId="{90D5FE1B-EAB9-D554-1B3F-06C7CDB801EA}"/>
          </ac:spMkLst>
        </pc:spChg>
        <pc:picChg chg="mod">
          <ac:chgData name="Bernadette Scott" userId="S::bernadette.scott@vinnies-cg.org.au::59d7f2bb-14b4-401c-ba39-1580fa7f662f" providerId="AD" clId="Web-{1435F9FA-2F72-DFEF-8DC0-4B457F0FE621}" dt="2023-06-04T07:47:00.896" v="11" actId="14100"/>
          <ac:picMkLst>
            <pc:docMk/>
            <pc:sldMk cId="647659791" sldId="263"/>
            <ac:picMk id="2" creationId="{74661D97-BB07-D651-FDFF-02274DF9A4E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vatican.va/content/john-paul-ii/en/apost_letters/1987/documents/hf_jp-ii_apl_19871204_duodecimum-saeculum.html"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prayerandpossibilities.com/lectio-divina-prayer/"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C87B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812301" y="6686034"/>
            <a:ext cx="1529596" cy="1529596"/>
          </a:xfrm>
          <a:prstGeom prst="rect">
            <a:avLst/>
          </a:prstGeom>
        </p:spPr>
      </p:pic>
      <p:sp>
        <p:nvSpPr>
          <p:cNvPr id="3" name="TextBox 3"/>
          <p:cNvSpPr txBox="1"/>
          <p:nvPr/>
        </p:nvSpPr>
        <p:spPr>
          <a:xfrm>
            <a:off x="3052013" y="5829932"/>
            <a:ext cx="12183974" cy="1838325"/>
          </a:xfrm>
          <a:prstGeom prst="rect">
            <a:avLst/>
          </a:prstGeom>
        </p:spPr>
        <p:txBody>
          <a:bodyPr lIns="0" tIns="0" rIns="0" bIns="0" rtlCol="0" anchor="t">
            <a:spAutoFit/>
          </a:bodyPr>
          <a:lstStyle/>
          <a:p>
            <a:pPr algn="ctr">
              <a:lnSpc>
                <a:spcPts val="14400"/>
              </a:lnSpc>
            </a:pPr>
            <a:r>
              <a:rPr lang="en-US" sz="12000">
                <a:solidFill>
                  <a:srgbClr val="FFFFFF"/>
                </a:solidFill>
                <a:latin typeface="Open Sauce SemiBold"/>
              </a:rPr>
              <a:t>Visio Divina</a:t>
            </a:r>
          </a:p>
        </p:txBody>
      </p:sp>
      <p:sp>
        <p:nvSpPr>
          <p:cNvPr id="4" name="TextBox 4"/>
          <p:cNvSpPr txBox="1"/>
          <p:nvPr/>
        </p:nvSpPr>
        <p:spPr>
          <a:xfrm>
            <a:off x="3953661" y="8158480"/>
            <a:ext cx="10380678" cy="1099820"/>
          </a:xfrm>
          <a:prstGeom prst="rect">
            <a:avLst/>
          </a:prstGeom>
        </p:spPr>
        <p:txBody>
          <a:bodyPr lIns="0" tIns="0" rIns="0" bIns="0" rtlCol="0" anchor="t">
            <a:spAutoFit/>
          </a:bodyPr>
          <a:lstStyle/>
          <a:p>
            <a:pPr algn="ctr">
              <a:lnSpc>
                <a:spcPts val="4480"/>
              </a:lnSpc>
            </a:pPr>
            <a:r>
              <a:rPr lang="en-US" sz="3200">
                <a:solidFill>
                  <a:srgbClr val="FFFFFF"/>
                </a:solidFill>
                <a:latin typeface="Open Sauce"/>
              </a:rPr>
              <a:t>How to practice visio divina, pray with Art</a:t>
            </a:r>
          </a:p>
          <a:p>
            <a:pPr algn="ctr">
              <a:lnSpc>
                <a:spcPts val="4480"/>
              </a:lnSpc>
              <a:spcBef>
                <a:spcPct val="0"/>
              </a:spcBef>
            </a:pPr>
            <a:endParaRPr lang="en-US" sz="3200">
              <a:solidFill>
                <a:srgbClr val="FFFFFF"/>
              </a:solidFill>
              <a:latin typeface="Open Sauce"/>
            </a:endParaRPr>
          </a:p>
        </p:txBody>
      </p:sp>
      <p:sp>
        <p:nvSpPr>
          <p:cNvPr id="5" name="TextBox 5"/>
          <p:cNvSpPr txBox="1"/>
          <p:nvPr/>
        </p:nvSpPr>
        <p:spPr>
          <a:xfrm>
            <a:off x="442224" y="469154"/>
            <a:ext cx="17237084" cy="4219104"/>
          </a:xfrm>
          <a:prstGeom prst="rect">
            <a:avLst/>
          </a:prstGeom>
        </p:spPr>
        <p:txBody>
          <a:bodyPr lIns="0" tIns="0" rIns="0" bIns="0" rtlCol="0" anchor="t">
            <a:spAutoFit/>
          </a:bodyPr>
          <a:lstStyle/>
          <a:p>
            <a:pPr algn="ctr">
              <a:lnSpc>
                <a:spcPts val="7477"/>
              </a:lnSpc>
            </a:pPr>
            <a:r>
              <a:rPr lang="en-US" sz="5300">
                <a:solidFill>
                  <a:srgbClr val="FFFFFF"/>
                </a:solidFill>
                <a:latin typeface="Benedict"/>
              </a:rPr>
              <a:t>“Authentic Christian art is that which, through sensible perception, gives the intuition that the Lord is present in his Church, that the events of salvation history give meaning and orientation to our life, that the glory that is promised us already transforms our existence. Sacred art must tend to offer us a visual synthesis of all dimensions of our faith”.</a:t>
            </a:r>
          </a:p>
          <a:p>
            <a:pPr algn="ctr">
              <a:lnSpc>
                <a:spcPts val="2857"/>
              </a:lnSpc>
              <a:spcBef>
                <a:spcPct val="0"/>
              </a:spcBef>
            </a:pPr>
            <a:r>
              <a:rPr lang="en-US" sz="2000" u="sng">
                <a:solidFill>
                  <a:schemeClr val="bg1"/>
                </a:solidFill>
                <a:latin typeface="Benedict"/>
                <a:hlinkClick r:id="rId3">
                  <a:extLst>
                    <a:ext uri="{A12FA001-AC4F-418D-AE19-62706E023703}">
                      <ahyp:hlinkClr xmlns:ahyp="http://schemas.microsoft.com/office/drawing/2018/hyperlinkcolor" val="tx"/>
                    </a:ext>
                  </a:extLst>
                </a:hlinkClick>
              </a:rPr>
              <a:t>St. John Paul II, Veneration of Holy Images</a:t>
            </a:r>
            <a:r>
              <a:rPr lang="en-US" sz="2000">
                <a:solidFill>
                  <a:schemeClr val="bg1"/>
                </a:solidFill>
                <a:latin typeface="Benedict"/>
              </a:rPr>
              <a:t>, n</a:t>
            </a:r>
            <a:r>
              <a:rPr lang="en-US" sz="2000">
                <a:solidFill>
                  <a:srgbClr val="FFFFFF"/>
                </a:solidFill>
                <a:latin typeface="Benedict"/>
              </a:rPr>
              <a:t>o. 11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509" r="7509"/>
          <a:stretch>
            <a:fillRect/>
          </a:stretch>
        </p:blipFill>
        <p:spPr>
          <a:xfrm>
            <a:off x="9433820" y="2559124"/>
            <a:ext cx="8206245" cy="6860149"/>
          </a:xfrm>
          <a:prstGeom prst="rect">
            <a:avLst/>
          </a:prstGeom>
        </p:spPr>
      </p:pic>
      <p:sp>
        <p:nvSpPr>
          <p:cNvPr id="3" name="TextBox 3"/>
          <p:cNvSpPr txBox="1"/>
          <p:nvPr/>
        </p:nvSpPr>
        <p:spPr>
          <a:xfrm>
            <a:off x="572512" y="3025849"/>
            <a:ext cx="8460533" cy="6924675"/>
          </a:xfrm>
          <a:prstGeom prst="rect">
            <a:avLst/>
          </a:prstGeom>
        </p:spPr>
        <p:txBody>
          <a:bodyPr lIns="0" tIns="0" rIns="0" bIns="0" rtlCol="0" anchor="t">
            <a:spAutoFit/>
          </a:bodyPr>
          <a:lstStyle/>
          <a:p>
            <a:pPr algn="just">
              <a:lnSpc>
                <a:spcPts val="4200"/>
              </a:lnSpc>
            </a:pPr>
            <a:r>
              <a:rPr lang="en-US" sz="3000" spc="60">
                <a:solidFill>
                  <a:srgbClr val="202020"/>
                </a:solidFill>
                <a:latin typeface="Open Sauce"/>
              </a:rPr>
              <a:t>Visio Divina is translated as “divine seeing”. It is related to the prayer form </a:t>
            </a:r>
            <a:r>
              <a:rPr lang="en-US" sz="3000" u="sng" spc="60">
                <a:latin typeface="Open Sauce"/>
                <a:hlinkClick r:id="rId3">
                  <a:extLst>
                    <a:ext uri="{A12FA001-AC4F-418D-AE19-62706E023703}">
                      <ahyp:hlinkClr xmlns:ahyp="http://schemas.microsoft.com/office/drawing/2018/hyperlinkcolor" val="tx"/>
                    </a:ext>
                  </a:extLst>
                </a:hlinkClick>
              </a:rPr>
              <a:t>Lectio Divina</a:t>
            </a:r>
            <a:r>
              <a:rPr lang="en-US" sz="3000" spc="60">
                <a:solidFill>
                  <a:srgbClr val="202020"/>
                </a:solidFill>
                <a:latin typeface="Open Sauce"/>
              </a:rPr>
              <a:t> (divine reading), but instead of Scripture, this form of prayer uses visual elements to help set your mind on prayer.</a:t>
            </a:r>
          </a:p>
          <a:p>
            <a:pPr algn="just">
              <a:lnSpc>
                <a:spcPts val="4200"/>
              </a:lnSpc>
            </a:pPr>
            <a:endParaRPr lang="en-US" sz="3000" spc="60">
              <a:solidFill>
                <a:srgbClr val="202020"/>
              </a:solidFill>
              <a:latin typeface="Open Sauce"/>
            </a:endParaRPr>
          </a:p>
          <a:p>
            <a:pPr algn="just">
              <a:lnSpc>
                <a:spcPts val="4200"/>
              </a:lnSpc>
            </a:pPr>
            <a:r>
              <a:rPr lang="en-US" sz="3000" spc="60">
                <a:solidFill>
                  <a:srgbClr val="202020"/>
                </a:solidFill>
                <a:latin typeface="Open Sauce"/>
              </a:rPr>
              <a:t>It allows God to speak into your heart through the image.</a:t>
            </a:r>
          </a:p>
          <a:p>
            <a:pPr algn="just">
              <a:lnSpc>
                <a:spcPts val="4200"/>
              </a:lnSpc>
            </a:pPr>
            <a:endParaRPr lang="en-US" sz="3000" spc="60">
              <a:solidFill>
                <a:srgbClr val="202020"/>
              </a:solidFill>
              <a:latin typeface="Open Sauce"/>
            </a:endParaRPr>
          </a:p>
          <a:p>
            <a:pPr algn="just">
              <a:lnSpc>
                <a:spcPts val="4200"/>
              </a:lnSpc>
            </a:pPr>
            <a:r>
              <a:rPr lang="en-US" sz="3000" spc="60">
                <a:solidFill>
                  <a:srgbClr val="202020"/>
                </a:solidFill>
                <a:latin typeface="Open Sauce"/>
              </a:rPr>
              <a:t>The visible makes the invisible present in a palpable way.</a:t>
            </a:r>
          </a:p>
          <a:p>
            <a:pPr algn="just">
              <a:lnSpc>
                <a:spcPts val="4200"/>
              </a:lnSpc>
            </a:pPr>
            <a:endParaRPr lang="en-US" sz="3000" spc="60">
              <a:solidFill>
                <a:srgbClr val="202020"/>
              </a:solidFill>
              <a:latin typeface="Open Sauce"/>
            </a:endParaRPr>
          </a:p>
          <a:p>
            <a:pPr marL="0" lvl="0" indent="0" algn="just">
              <a:lnSpc>
                <a:spcPts val="4200"/>
              </a:lnSpc>
            </a:pPr>
            <a:endParaRPr lang="en-US" sz="3000" spc="60">
              <a:solidFill>
                <a:srgbClr val="202020"/>
              </a:solidFill>
              <a:latin typeface="Open Sauce"/>
            </a:endParaRPr>
          </a:p>
        </p:txBody>
      </p:sp>
      <p:sp>
        <p:nvSpPr>
          <p:cNvPr id="4" name="TextBox 4"/>
          <p:cNvSpPr txBox="1"/>
          <p:nvPr/>
        </p:nvSpPr>
        <p:spPr>
          <a:xfrm>
            <a:off x="-3057300" y="762292"/>
            <a:ext cx="17241439" cy="1139825"/>
          </a:xfrm>
          <a:prstGeom prst="rect">
            <a:avLst/>
          </a:prstGeom>
        </p:spPr>
        <p:txBody>
          <a:bodyPr lIns="0" tIns="0" rIns="0" bIns="0" rtlCol="0" anchor="t">
            <a:spAutoFit/>
          </a:bodyPr>
          <a:lstStyle/>
          <a:p>
            <a:pPr marL="0" lvl="0" indent="0" algn="ctr">
              <a:lnSpc>
                <a:spcPts val="9100"/>
              </a:lnSpc>
            </a:pPr>
            <a:r>
              <a:rPr lang="en-US" sz="7000">
                <a:solidFill>
                  <a:srgbClr val="202020"/>
                </a:solidFill>
                <a:latin typeface="Open Sauce Bold"/>
              </a:rPr>
              <a:t>Meaning of visio divina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C87B3"/>
        </a:solidFill>
        <a:effectLst/>
      </p:bgPr>
    </p:bg>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FFFFFF"/>
          </a:solidFill>
        </p:spPr>
      </p:sp>
      <p:pic>
        <p:nvPicPr>
          <p:cNvPr id="3" name="Picture 3"/>
          <p:cNvPicPr>
            <a:picLocks noChangeAspect="1"/>
          </p:cNvPicPr>
          <p:nvPr/>
        </p:nvPicPr>
        <p:blipFill>
          <a:blip r:embed="rId2"/>
          <a:srcRect/>
          <a:stretch>
            <a:fillRect/>
          </a:stretch>
        </p:blipFill>
        <p:spPr>
          <a:xfrm>
            <a:off x="1282894" y="617360"/>
            <a:ext cx="7155230" cy="8894623"/>
          </a:xfrm>
          <a:prstGeom prst="rect">
            <a:avLst/>
          </a:prstGeom>
        </p:spPr>
      </p:pic>
      <p:sp>
        <p:nvSpPr>
          <p:cNvPr id="4" name="TextBox 4"/>
          <p:cNvSpPr txBox="1"/>
          <p:nvPr/>
        </p:nvSpPr>
        <p:spPr>
          <a:xfrm>
            <a:off x="9710483" y="1263188"/>
            <a:ext cx="8240818" cy="3435350"/>
          </a:xfrm>
          <a:prstGeom prst="rect">
            <a:avLst/>
          </a:prstGeom>
        </p:spPr>
        <p:txBody>
          <a:bodyPr lIns="0" tIns="0" rIns="0" bIns="0" rtlCol="0" anchor="t">
            <a:spAutoFit/>
          </a:bodyPr>
          <a:lstStyle/>
          <a:p>
            <a:pPr algn="ctr">
              <a:lnSpc>
                <a:spcPts val="9099"/>
              </a:lnSpc>
            </a:pPr>
            <a:r>
              <a:rPr lang="en-US" sz="6999">
                <a:solidFill>
                  <a:srgbClr val="202020"/>
                </a:solidFill>
                <a:latin typeface="Open Sauce Bold"/>
              </a:rPr>
              <a:t>The origins of visio divina</a:t>
            </a:r>
          </a:p>
          <a:p>
            <a:pPr marL="0" lvl="0" indent="0">
              <a:lnSpc>
                <a:spcPts val="9100"/>
              </a:lnSpc>
            </a:pPr>
            <a:endParaRPr lang="en-US" sz="6999">
              <a:solidFill>
                <a:srgbClr val="202020"/>
              </a:solidFill>
              <a:latin typeface="Open Sauce Bold"/>
            </a:endParaRPr>
          </a:p>
        </p:txBody>
      </p:sp>
      <p:sp>
        <p:nvSpPr>
          <p:cNvPr id="5" name="TextBox 5"/>
          <p:cNvSpPr txBox="1"/>
          <p:nvPr/>
        </p:nvSpPr>
        <p:spPr>
          <a:xfrm>
            <a:off x="9710483" y="4191159"/>
            <a:ext cx="8240818" cy="2786380"/>
          </a:xfrm>
          <a:prstGeom prst="rect">
            <a:avLst/>
          </a:prstGeom>
        </p:spPr>
        <p:txBody>
          <a:bodyPr lIns="0" tIns="0" rIns="0" bIns="0" rtlCol="0" anchor="t">
            <a:spAutoFit/>
          </a:bodyPr>
          <a:lstStyle/>
          <a:p>
            <a:pPr algn="just">
              <a:lnSpc>
                <a:spcPts val="3640"/>
              </a:lnSpc>
            </a:pPr>
            <a:r>
              <a:rPr lang="en-US" sz="2600" spc="52">
                <a:solidFill>
                  <a:srgbClr val="202020"/>
                </a:solidFill>
                <a:latin typeface="Open Sauce"/>
              </a:rPr>
              <a:t>This form of prayer has been used throughout the centuries, more popular in Catholic and Eastern Orthodox communities where icons are often used in prayer.</a:t>
            </a:r>
          </a:p>
          <a:p>
            <a:pPr algn="just">
              <a:lnSpc>
                <a:spcPts val="3640"/>
              </a:lnSpc>
            </a:pPr>
            <a:endParaRPr lang="en-US" sz="2600" spc="52">
              <a:solidFill>
                <a:srgbClr val="202020"/>
              </a:solidFill>
              <a:latin typeface="Open Sauce"/>
            </a:endParaRPr>
          </a:p>
          <a:p>
            <a:pPr marL="0" lvl="0" indent="0">
              <a:lnSpc>
                <a:spcPts val="4200"/>
              </a:lnSpc>
            </a:pPr>
            <a:endParaRPr lang="en-US" sz="2600" spc="52">
              <a:solidFill>
                <a:srgbClr val="202020"/>
              </a:solidFill>
              <a:latin typeface="Open Sauc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C87B3"/>
        </a:solidFill>
        <a:effectLst/>
      </p:bgPr>
    </p:bg>
    <p:spTree>
      <p:nvGrpSpPr>
        <p:cNvPr id="1" name=""/>
        <p:cNvGrpSpPr/>
        <p:nvPr/>
      </p:nvGrpSpPr>
      <p:grpSpPr>
        <a:xfrm>
          <a:off x="0" y="0"/>
          <a:ext cx="0" cy="0"/>
          <a:chOff x="0" y="0"/>
          <a:chExt cx="0" cy="0"/>
        </a:xfrm>
      </p:grpSpPr>
      <p:sp>
        <p:nvSpPr>
          <p:cNvPr id="2" name="AutoShape 2"/>
          <p:cNvSpPr/>
          <p:nvPr/>
        </p:nvSpPr>
        <p:spPr>
          <a:xfrm>
            <a:off x="6642342" y="0"/>
            <a:ext cx="11645658" cy="10287000"/>
          </a:xfrm>
          <a:prstGeom prst="rect">
            <a:avLst/>
          </a:prstGeom>
          <a:solidFill>
            <a:srgbClr val="FFFFFF"/>
          </a:solidFill>
        </p:spPr>
      </p:sp>
      <p:sp>
        <p:nvSpPr>
          <p:cNvPr id="3" name="TextBox 3"/>
          <p:cNvSpPr txBox="1"/>
          <p:nvPr/>
        </p:nvSpPr>
        <p:spPr>
          <a:xfrm>
            <a:off x="1028700" y="2230437"/>
            <a:ext cx="4580944" cy="5749925"/>
          </a:xfrm>
          <a:prstGeom prst="rect">
            <a:avLst/>
          </a:prstGeom>
        </p:spPr>
        <p:txBody>
          <a:bodyPr lIns="0" tIns="0" rIns="0" bIns="0" rtlCol="0" anchor="t">
            <a:spAutoFit/>
          </a:bodyPr>
          <a:lstStyle/>
          <a:p>
            <a:pPr marL="0" lvl="0" indent="0">
              <a:lnSpc>
                <a:spcPts val="9100"/>
              </a:lnSpc>
            </a:pPr>
            <a:r>
              <a:rPr lang="en-US" sz="7000">
                <a:solidFill>
                  <a:srgbClr val="FFFFFF"/>
                </a:solidFill>
                <a:latin typeface="Open Sauce Bold"/>
              </a:rPr>
              <a:t>Why you might pray with visio divina</a:t>
            </a:r>
          </a:p>
        </p:txBody>
      </p:sp>
      <p:sp>
        <p:nvSpPr>
          <p:cNvPr id="4" name="TextBox 4"/>
          <p:cNvSpPr txBox="1"/>
          <p:nvPr/>
        </p:nvSpPr>
        <p:spPr>
          <a:xfrm>
            <a:off x="7278982" y="757746"/>
            <a:ext cx="9980318" cy="4702810"/>
          </a:xfrm>
          <a:prstGeom prst="rect">
            <a:avLst/>
          </a:prstGeom>
        </p:spPr>
        <p:txBody>
          <a:bodyPr lIns="0" tIns="0" rIns="0" bIns="0" rtlCol="0" anchor="t">
            <a:spAutoFit/>
          </a:bodyPr>
          <a:lstStyle/>
          <a:p>
            <a:pPr algn="just">
              <a:lnSpc>
                <a:spcPts val="4160"/>
              </a:lnSpc>
              <a:spcBef>
                <a:spcPct val="0"/>
              </a:spcBef>
            </a:pPr>
            <a:r>
              <a:rPr lang="en-US" sz="3200">
                <a:solidFill>
                  <a:srgbClr val="000000"/>
                </a:solidFill>
                <a:latin typeface="Open Sauce"/>
              </a:rPr>
              <a:t>Visio Divina invites us to see at a more contemplative pace. It invites us to see all there is to see, exploring the entirety of the image. It invites us to see deeply, beyond first and second impressions, below initial ideas, judgments, or understandings. It invites us to be seen, addressed, surprised, and transformed by God who is never limited or tied to any image, but speaks through them.</a:t>
            </a:r>
          </a:p>
        </p:txBody>
      </p:sp>
      <p:sp>
        <p:nvSpPr>
          <p:cNvPr id="5" name="TextBox 5"/>
          <p:cNvSpPr txBox="1"/>
          <p:nvPr/>
        </p:nvSpPr>
        <p:spPr>
          <a:xfrm>
            <a:off x="7278982" y="5956588"/>
            <a:ext cx="9980318" cy="4471670"/>
          </a:xfrm>
          <a:prstGeom prst="rect">
            <a:avLst/>
          </a:prstGeom>
        </p:spPr>
        <p:txBody>
          <a:bodyPr lIns="0" tIns="0" rIns="0" bIns="0" rtlCol="0" anchor="t">
            <a:spAutoFit/>
          </a:bodyPr>
          <a:lstStyle/>
          <a:p>
            <a:pPr algn="just">
              <a:lnSpc>
                <a:spcPts val="4480"/>
              </a:lnSpc>
              <a:spcBef>
                <a:spcPct val="0"/>
              </a:spcBef>
            </a:pPr>
            <a:r>
              <a:rPr lang="en-US" sz="3200">
                <a:solidFill>
                  <a:srgbClr val="000000"/>
                </a:solidFill>
                <a:latin typeface="Open Sauce"/>
              </a:rPr>
              <a:t>Visio Divina sets our interior stage for a soulful connection with our Maker where intimate communion is possible. I have discovered that Visio Divina encourages the practice of viewing all of life through a sacred lens uncovering the messages hidden within creation. All of life then becomes hallowed ground.</a:t>
            </a:r>
          </a:p>
          <a:p>
            <a:pPr algn="just">
              <a:lnSpc>
                <a:spcPts val="4480"/>
              </a:lnSpc>
              <a:spcBef>
                <a:spcPct val="0"/>
              </a:spcBef>
            </a:pPr>
            <a:endParaRPr lang="en-US" sz="3200">
              <a:solidFill>
                <a:srgbClr val="000000"/>
              </a:solidFill>
              <a:latin typeface="Open Sauc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1021" y="6828204"/>
            <a:ext cx="239204" cy="23920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22109" y="6828204"/>
            <a:ext cx="239204" cy="239204"/>
          </a:xfrm>
          <a:prstGeom prst="rect">
            <a:avLst/>
          </a:prstGeom>
        </p:spPr>
      </p:pic>
      <p:pic>
        <p:nvPicPr>
          <p:cNvPr id="4" name="Picture 4"/>
          <p:cNvPicPr>
            <a:picLocks noChangeAspect="1"/>
          </p:cNvPicPr>
          <p:nvPr/>
        </p:nvPicPr>
        <p:blipFill>
          <a:blip r:embed="rId4"/>
          <a:srcRect/>
          <a:stretch>
            <a:fillRect/>
          </a:stretch>
        </p:blipFill>
        <p:spPr>
          <a:xfrm>
            <a:off x="3185249" y="-1346194"/>
            <a:ext cx="12361322" cy="6489694"/>
          </a:xfrm>
          <a:prstGeom prst="rect">
            <a:avLst/>
          </a:prstGeom>
        </p:spPr>
      </p:pic>
      <p:sp>
        <p:nvSpPr>
          <p:cNvPr id="5" name="TextBox 5"/>
          <p:cNvSpPr txBox="1"/>
          <p:nvPr/>
        </p:nvSpPr>
        <p:spPr>
          <a:xfrm>
            <a:off x="96339" y="5230350"/>
            <a:ext cx="18288000" cy="2282825"/>
          </a:xfrm>
          <a:prstGeom prst="rect">
            <a:avLst/>
          </a:prstGeom>
        </p:spPr>
        <p:txBody>
          <a:bodyPr lIns="0" tIns="0" rIns="0" bIns="0" rtlCol="0" anchor="t">
            <a:spAutoFit/>
          </a:bodyPr>
          <a:lstStyle/>
          <a:p>
            <a:pPr algn="ctr">
              <a:lnSpc>
                <a:spcPts val="9099"/>
              </a:lnSpc>
            </a:pPr>
            <a:r>
              <a:rPr lang="en-US" sz="6999">
                <a:solidFill>
                  <a:srgbClr val="202020"/>
                </a:solidFill>
                <a:latin typeface="Open Sauce Bold"/>
              </a:rPr>
              <a:t>How to practice visio divina</a:t>
            </a:r>
          </a:p>
          <a:p>
            <a:pPr marL="0" lvl="0" indent="0">
              <a:lnSpc>
                <a:spcPts val="9100"/>
              </a:lnSpc>
            </a:pPr>
            <a:endParaRPr lang="en-US" sz="6999">
              <a:solidFill>
                <a:srgbClr val="202020"/>
              </a:solidFill>
              <a:latin typeface="Open Sauce Bold"/>
            </a:endParaRPr>
          </a:p>
        </p:txBody>
      </p:sp>
      <p:sp>
        <p:nvSpPr>
          <p:cNvPr id="6" name="TextBox 6"/>
          <p:cNvSpPr txBox="1"/>
          <p:nvPr/>
        </p:nvSpPr>
        <p:spPr>
          <a:xfrm>
            <a:off x="841021" y="6650309"/>
            <a:ext cx="7152969" cy="537845"/>
          </a:xfrm>
          <a:prstGeom prst="rect">
            <a:avLst/>
          </a:prstGeom>
        </p:spPr>
        <p:txBody>
          <a:bodyPr lIns="0" tIns="0" rIns="0" bIns="0" rtlCol="0" anchor="t">
            <a:spAutoFit/>
          </a:bodyPr>
          <a:lstStyle/>
          <a:p>
            <a:pPr algn="ctr">
              <a:lnSpc>
                <a:spcPts val="4480"/>
              </a:lnSpc>
              <a:spcBef>
                <a:spcPct val="0"/>
              </a:spcBef>
            </a:pPr>
            <a:r>
              <a:rPr lang="en-US" sz="3200">
                <a:solidFill>
                  <a:srgbClr val="202020"/>
                </a:solidFill>
                <a:latin typeface="Open Sauce Bold"/>
              </a:rPr>
              <a:t>Select a piece of Art</a:t>
            </a:r>
          </a:p>
        </p:txBody>
      </p:sp>
      <p:sp>
        <p:nvSpPr>
          <p:cNvPr id="7" name="TextBox 7"/>
          <p:cNvSpPr txBox="1"/>
          <p:nvPr/>
        </p:nvSpPr>
        <p:spPr>
          <a:xfrm>
            <a:off x="789496" y="7379970"/>
            <a:ext cx="7204495" cy="1249680"/>
          </a:xfrm>
          <a:prstGeom prst="rect">
            <a:avLst/>
          </a:prstGeom>
        </p:spPr>
        <p:txBody>
          <a:bodyPr lIns="0" tIns="0" rIns="0" bIns="0" rtlCol="0" anchor="t">
            <a:spAutoFit/>
          </a:bodyPr>
          <a:lstStyle/>
          <a:p>
            <a:pPr marL="0" lvl="0" indent="0" algn="just">
              <a:lnSpc>
                <a:spcPts val="2520"/>
              </a:lnSpc>
            </a:pPr>
            <a:r>
              <a:rPr lang="en-US" sz="1800">
                <a:solidFill>
                  <a:srgbClr val="000000"/>
                </a:solidFill>
                <a:latin typeface="Open Sauce"/>
              </a:rPr>
              <a:t>Identify the art that will be the subject of your reflection. Then pick a comfortable place where you will not be disturbed or distracted. Relax. Closing your eyes and focusing on your breath can be a helpful way to center yourself in the divine.</a:t>
            </a:r>
          </a:p>
        </p:txBody>
      </p:sp>
      <p:sp>
        <p:nvSpPr>
          <p:cNvPr id="8" name="TextBox 8"/>
          <p:cNvSpPr txBox="1"/>
          <p:nvPr/>
        </p:nvSpPr>
        <p:spPr>
          <a:xfrm>
            <a:off x="10822109" y="6650309"/>
            <a:ext cx="6539600" cy="537845"/>
          </a:xfrm>
          <a:prstGeom prst="rect">
            <a:avLst/>
          </a:prstGeom>
        </p:spPr>
        <p:txBody>
          <a:bodyPr lIns="0" tIns="0" rIns="0" bIns="0" rtlCol="0" anchor="t">
            <a:spAutoFit/>
          </a:bodyPr>
          <a:lstStyle/>
          <a:p>
            <a:pPr algn="ctr">
              <a:lnSpc>
                <a:spcPts val="4480"/>
              </a:lnSpc>
              <a:spcBef>
                <a:spcPct val="0"/>
              </a:spcBef>
            </a:pPr>
            <a:r>
              <a:rPr lang="en-US" sz="3200">
                <a:solidFill>
                  <a:srgbClr val="202020"/>
                </a:solidFill>
                <a:latin typeface="Open Sauce Bold"/>
              </a:rPr>
              <a:t>Gaze</a:t>
            </a:r>
          </a:p>
        </p:txBody>
      </p:sp>
      <p:sp>
        <p:nvSpPr>
          <p:cNvPr id="9" name="TextBox 9"/>
          <p:cNvSpPr txBox="1"/>
          <p:nvPr/>
        </p:nvSpPr>
        <p:spPr>
          <a:xfrm>
            <a:off x="10822109" y="7379970"/>
            <a:ext cx="6539600" cy="1878330"/>
          </a:xfrm>
          <a:prstGeom prst="rect">
            <a:avLst/>
          </a:prstGeom>
        </p:spPr>
        <p:txBody>
          <a:bodyPr lIns="0" tIns="0" rIns="0" bIns="0" rtlCol="0" anchor="t">
            <a:spAutoFit/>
          </a:bodyPr>
          <a:lstStyle/>
          <a:p>
            <a:pPr marL="0" lvl="0" indent="0" algn="just">
              <a:lnSpc>
                <a:spcPts val="2520"/>
              </a:lnSpc>
            </a:pPr>
            <a:r>
              <a:rPr lang="en-US" sz="1800">
                <a:solidFill>
                  <a:srgbClr val="000000"/>
                </a:solidFill>
                <a:latin typeface="Open Sauce"/>
              </a:rPr>
              <a:t>Gaze at the entire picture. Notice the shapes, the colours, and the lighting. Notice the detail of both the foreground and background. Once you have visually canvased the artwork, note what has drawn your attention. Just like in Lectio Divina, it is God that is luring you to a treasure meant just for you.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57357" y="1377037"/>
            <a:ext cx="7101443" cy="537845"/>
          </a:xfrm>
          <a:prstGeom prst="rect">
            <a:avLst/>
          </a:prstGeom>
        </p:spPr>
        <p:txBody>
          <a:bodyPr lIns="0" tIns="0" rIns="0" bIns="0" rtlCol="0" anchor="t">
            <a:spAutoFit/>
          </a:bodyPr>
          <a:lstStyle/>
          <a:p>
            <a:pPr algn="l">
              <a:lnSpc>
                <a:spcPts val="4480"/>
              </a:lnSpc>
              <a:spcBef>
                <a:spcPct val="0"/>
              </a:spcBef>
            </a:pPr>
            <a:r>
              <a:rPr lang="en-US" sz="3200">
                <a:solidFill>
                  <a:srgbClr val="202020"/>
                </a:solidFill>
                <a:latin typeface="Open Sauce Bold"/>
              </a:rPr>
              <a:t>Meditate (meditatio)</a:t>
            </a:r>
          </a:p>
        </p:txBody>
      </p:sp>
      <p:sp>
        <p:nvSpPr>
          <p:cNvPr id="3" name="TextBox 3"/>
          <p:cNvSpPr txBox="1"/>
          <p:nvPr/>
        </p:nvSpPr>
        <p:spPr>
          <a:xfrm>
            <a:off x="1418090" y="2112232"/>
            <a:ext cx="15901943" cy="1249680"/>
          </a:xfrm>
          <a:prstGeom prst="rect">
            <a:avLst/>
          </a:prstGeom>
        </p:spPr>
        <p:txBody>
          <a:bodyPr lIns="0" tIns="0" rIns="0" bIns="0" rtlCol="0" anchor="t">
            <a:spAutoFit/>
          </a:bodyPr>
          <a:lstStyle/>
          <a:p>
            <a:pPr marL="0" lvl="0" indent="0">
              <a:lnSpc>
                <a:spcPts val="2520"/>
              </a:lnSpc>
            </a:pPr>
            <a:r>
              <a:rPr lang="en-US" sz="1800">
                <a:solidFill>
                  <a:srgbClr val="747474"/>
                </a:solidFill>
                <a:latin typeface="Open Sauce"/>
              </a:rPr>
              <a:t>Meditate on the part of the picture that has drawn your attention. How is God speaking to you? Why do you think God drew your attention to this particular part? Is a message conveyed that pertains to your life today? Do you sense an invitation? Do you hear a call? Is a memory aroused? Allow these thoughts to descend to your heart. What emotion is evoked? What word describes your inner stirring as you embrace this feeling? Allow God’s communication to touch you deep within where the Spirit dwells.</a:t>
            </a:r>
          </a:p>
        </p:txBody>
      </p:sp>
      <p:sp>
        <p:nvSpPr>
          <p:cNvPr id="4" name="TextBox 4"/>
          <p:cNvSpPr txBox="1"/>
          <p:nvPr/>
        </p:nvSpPr>
        <p:spPr>
          <a:xfrm>
            <a:off x="1357357" y="4085322"/>
            <a:ext cx="7101443" cy="537845"/>
          </a:xfrm>
          <a:prstGeom prst="rect">
            <a:avLst/>
          </a:prstGeom>
        </p:spPr>
        <p:txBody>
          <a:bodyPr lIns="0" tIns="0" rIns="0" bIns="0" rtlCol="0" anchor="t">
            <a:spAutoFit/>
          </a:bodyPr>
          <a:lstStyle/>
          <a:p>
            <a:pPr algn="l">
              <a:lnSpc>
                <a:spcPts val="4480"/>
              </a:lnSpc>
              <a:spcBef>
                <a:spcPct val="0"/>
              </a:spcBef>
            </a:pPr>
            <a:r>
              <a:rPr lang="en-US" sz="3200">
                <a:solidFill>
                  <a:srgbClr val="202020"/>
                </a:solidFill>
                <a:latin typeface="Open Sauce Bold"/>
              </a:rPr>
              <a:t>Pray (oratio)</a:t>
            </a:r>
          </a:p>
        </p:txBody>
      </p:sp>
      <p:sp>
        <p:nvSpPr>
          <p:cNvPr id="5" name="TextBox 5"/>
          <p:cNvSpPr txBox="1"/>
          <p:nvPr/>
        </p:nvSpPr>
        <p:spPr>
          <a:xfrm>
            <a:off x="1357357" y="4886039"/>
            <a:ext cx="15901943" cy="935355"/>
          </a:xfrm>
          <a:prstGeom prst="rect">
            <a:avLst/>
          </a:prstGeom>
        </p:spPr>
        <p:txBody>
          <a:bodyPr lIns="0" tIns="0" rIns="0" bIns="0" rtlCol="0" anchor="t">
            <a:spAutoFit/>
          </a:bodyPr>
          <a:lstStyle/>
          <a:p>
            <a:pPr marL="0" lvl="0" indent="0">
              <a:lnSpc>
                <a:spcPts val="2520"/>
              </a:lnSpc>
            </a:pPr>
            <a:r>
              <a:rPr lang="en-US" sz="1800">
                <a:solidFill>
                  <a:srgbClr val="747474"/>
                </a:solidFill>
                <a:latin typeface="Open Sauce"/>
              </a:rPr>
              <a:t>God has been speaking to you as you meditated on this artwork. It’s now time for you to respond to the divine. Allow your words to be born in the recesses of your soul. What is your response? What is your prayer? Articulate any yearnings or desires that arise. Give voice to the emotion that is whirling within.</a:t>
            </a:r>
          </a:p>
        </p:txBody>
      </p:sp>
      <p:sp>
        <p:nvSpPr>
          <p:cNvPr id="6" name="TextBox 6"/>
          <p:cNvSpPr txBox="1"/>
          <p:nvPr/>
        </p:nvSpPr>
        <p:spPr>
          <a:xfrm>
            <a:off x="1357357" y="6545294"/>
            <a:ext cx="7101443" cy="537845"/>
          </a:xfrm>
          <a:prstGeom prst="rect">
            <a:avLst/>
          </a:prstGeom>
        </p:spPr>
        <p:txBody>
          <a:bodyPr lIns="0" tIns="0" rIns="0" bIns="0" rtlCol="0" anchor="t">
            <a:spAutoFit/>
          </a:bodyPr>
          <a:lstStyle/>
          <a:p>
            <a:pPr algn="l">
              <a:lnSpc>
                <a:spcPts val="4480"/>
              </a:lnSpc>
              <a:spcBef>
                <a:spcPct val="0"/>
              </a:spcBef>
            </a:pPr>
            <a:r>
              <a:rPr lang="en-US" sz="3200">
                <a:solidFill>
                  <a:srgbClr val="202020"/>
                </a:solidFill>
                <a:latin typeface="Open Sauce Bold"/>
              </a:rPr>
              <a:t>Contemplate (contemplatio)</a:t>
            </a:r>
          </a:p>
        </p:txBody>
      </p:sp>
      <p:sp>
        <p:nvSpPr>
          <p:cNvPr id="7" name="TextBox 7"/>
          <p:cNvSpPr txBox="1"/>
          <p:nvPr/>
        </p:nvSpPr>
        <p:spPr>
          <a:xfrm>
            <a:off x="1418090" y="7227439"/>
            <a:ext cx="16023409" cy="621030"/>
          </a:xfrm>
          <a:prstGeom prst="rect">
            <a:avLst/>
          </a:prstGeom>
        </p:spPr>
        <p:txBody>
          <a:bodyPr lIns="0" tIns="0" rIns="0" bIns="0" rtlCol="0" anchor="t">
            <a:spAutoFit/>
          </a:bodyPr>
          <a:lstStyle/>
          <a:p>
            <a:pPr marL="0" lvl="0" indent="0">
              <a:lnSpc>
                <a:spcPts val="2520"/>
              </a:lnSpc>
            </a:pPr>
            <a:r>
              <a:rPr lang="en-US" sz="1800">
                <a:solidFill>
                  <a:srgbClr val="747474"/>
                </a:solidFill>
                <a:latin typeface="Open Sauce"/>
              </a:rPr>
              <a:t>Words are never sufficient to express our deepest selves. Turn to silence to simply rest in communion with our Creator – the One who kissed your soul before placing it in your body – the One who loves you beyond measure. Savor the stillness. Be soothed by Love.</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9496" y="1554932"/>
            <a:ext cx="239204" cy="239204"/>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9496" y="4263217"/>
            <a:ext cx="239204" cy="239204"/>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9496" y="6723190"/>
            <a:ext cx="239204" cy="2392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026762" y="294639"/>
            <a:ext cx="7970236" cy="9640190"/>
          </a:xfrm>
          <a:prstGeom prst="rect">
            <a:avLst/>
          </a:prstGeom>
        </p:spPr>
      </p:pic>
      <p:sp>
        <p:nvSpPr>
          <p:cNvPr id="3" name="TextBox 3"/>
          <p:cNvSpPr txBox="1"/>
          <p:nvPr/>
        </p:nvSpPr>
        <p:spPr>
          <a:xfrm>
            <a:off x="420246" y="104139"/>
            <a:ext cx="4337282" cy="924561"/>
          </a:xfrm>
          <a:prstGeom prst="rect">
            <a:avLst/>
          </a:prstGeom>
        </p:spPr>
        <p:txBody>
          <a:bodyPr lIns="0" tIns="0" rIns="0" bIns="0" rtlCol="0" anchor="t">
            <a:spAutoFit/>
          </a:bodyPr>
          <a:lstStyle/>
          <a:p>
            <a:pPr marL="0" lvl="0" indent="0">
              <a:lnSpc>
                <a:spcPts val="6789"/>
              </a:lnSpc>
              <a:spcBef>
                <a:spcPct val="0"/>
              </a:spcBef>
            </a:pPr>
            <a:r>
              <a:rPr lang="en-US" sz="4849">
                <a:solidFill>
                  <a:srgbClr val="000000"/>
                </a:solidFill>
                <a:latin typeface="DIN Condensed"/>
              </a:rPr>
              <a:t>Example</a:t>
            </a:r>
          </a:p>
        </p:txBody>
      </p:sp>
      <p:sp>
        <p:nvSpPr>
          <p:cNvPr id="4" name="TextBox 4"/>
          <p:cNvSpPr txBox="1"/>
          <p:nvPr/>
        </p:nvSpPr>
        <p:spPr>
          <a:xfrm>
            <a:off x="658007" y="4965319"/>
            <a:ext cx="8859412" cy="4969510"/>
          </a:xfrm>
          <a:prstGeom prst="rect">
            <a:avLst/>
          </a:prstGeom>
        </p:spPr>
        <p:txBody>
          <a:bodyPr lIns="0" tIns="0" rIns="0" bIns="0" rtlCol="0" anchor="t">
            <a:spAutoFit/>
          </a:bodyPr>
          <a:lstStyle/>
          <a:p>
            <a:pPr algn="ctr">
              <a:lnSpc>
                <a:spcPts val="2239"/>
              </a:lnSpc>
              <a:spcBef>
                <a:spcPct val="0"/>
              </a:spcBef>
            </a:pPr>
            <a:endParaRPr/>
          </a:p>
          <a:p>
            <a:pPr algn="ctr">
              <a:lnSpc>
                <a:spcPts val="2239"/>
              </a:lnSpc>
              <a:spcBef>
                <a:spcPct val="0"/>
              </a:spcBef>
            </a:pPr>
            <a:r>
              <a:rPr lang="en-US" sz="1599">
                <a:solidFill>
                  <a:srgbClr val="000000"/>
                </a:solidFill>
                <a:latin typeface="Open Sauce Bold"/>
              </a:rPr>
              <a:t> </a:t>
            </a:r>
          </a:p>
          <a:p>
            <a:pPr marL="345439" lvl="1" indent="-172720">
              <a:lnSpc>
                <a:spcPts val="2239"/>
              </a:lnSpc>
              <a:buFont typeface="Arial"/>
              <a:buChar char="•"/>
            </a:pPr>
            <a:r>
              <a:rPr lang="en-US" sz="1599">
                <a:solidFill>
                  <a:srgbClr val="000000"/>
                </a:solidFill>
                <a:latin typeface="Open Sauce Bold"/>
              </a:rPr>
              <a:t>Keep your attention on that one part of the image that first catches your eye.</a:t>
            </a:r>
          </a:p>
          <a:p>
            <a:pPr marL="345439" lvl="1" indent="-172720">
              <a:lnSpc>
                <a:spcPts val="2239"/>
              </a:lnSpc>
              <a:buFont typeface="Arial"/>
              <a:buChar char="•"/>
            </a:pPr>
            <a:r>
              <a:rPr lang="en-US" sz="1599">
                <a:solidFill>
                  <a:srgbClr val="000000"/>
                </a:solidFill>
                <a:latin typeface="Open Sauce Bold"/>
              </a:rPr>
              <a:t>Try to keep your eyes from wandering to other parts of the picture. </a:t>
            </a:r>
          </a:p>
          <a:p>
            <a:pPr marL="345439" lvl="1" indent="-172720">
              <a:lnSpc>
                <a:spcPts val="2239"/>
              </a:lnSpc>
              <a:buFont typeface="Arial"/>
              <a:buChar char="•"/>
            </a:pPr>
            <a:r>
              <a:rPr lang="en-US" sz="1599">
                <a:solidFill>
                  <a:srgbClr val="000000"/>
                </a:solidFill>
                <a:latin typeface="Open Sauce Bold"/>
              </a:rPr>
              <a:t>Breathe deeply and let yourself gaze at that part of the image for a minute or so.</a:t>
            </a:r>
          </a:p>
          <a:p>
            <a:pPr marL="345439" lvl="1" indent="-172720">
              <a:lnSpc>
                <a:spcPts val="2239"/>
              </a:lnSpc>
              <a:buFont typeface="Arial"/>
              <a:buChar char="•"/>
            </a:pPr>
            <a:r>
              <a:rPr lang="en-US" sz="1599">
                <a:solidFill>
                  <a:srgbClr val="000000"/>
                </a:solidFill>
                <a:latin typeface="Open Sauce Bold"/>
              </a:rPr>
              <a:t>Now, let your eyes gaze at the whole image.</a:t>
            </a:r>
          </a:p>
          <a:p>
            <a:pPr marL="345439" lvl="1" indent="-172720">
              <a:lnSpc>
                <a:spcPts val="2239"/>
              </a:lnSpc>
              <a:buFont typeface="Arial"/>
              <a:buChar char="•"/>
            </a:pPr>
            <a:r>
              <a:rPr lang="en-US" sz="1599">
                <a:solidFill>
                  <a:srgbClr val="000000"/>
                </a:solidFill>
                <a:latin typeface="Open Sauce Bold"/>
              </a:rPr>
              <a:t> Take your time and look at every part of the photograph. </a:t>
            </a:r>
          </a:p>
          <a:p>
            <a:pPr marL="345439" lvl="1" indent="-172720">
              <a:lnSpc>
                <a:spcPts val="2239"/>
              </a:lnSpc>
              <a:buFont typeface="Arial"/>
              <a:buChar char="•"/>
            </a:pPr>
            <a:r>
              <a:rPr lang="en-US" sz="1599">
                <a:solidFill>
                  <a:srgbClr val="000000"/>
                </a:solidFill>
                <a:latin typeface="Open Sauce Bold"/>
              </a:rPr>
              <a:t>See it all. Reflect on the image for a minute or so.</a:t>
            </a:r>
          </a:p>
          <a:p>
            <a:pPr>
              <a:lnSpc>
                <a:spcPts val="2239"/>
              </a:lnSpc>
            </a:pPr>
            <a:endParaRPr lang="en-US" sz="1599">
              <a:solidFill>
                <a:srgbClr val="000000"/>
              </a:solidFill>
              <a:latin typeface="Open Sauce Bold"/>
            </a:endParaRPr>
          </a:p>
          <a:p>
            <a:pPr marL="345439" lvl="1" indent="-172720">
              <a:lnSpc>
                <a:spcPts val="2239"/>
              </a:lnSpc>
              <a:buFont typeface="Arial"/>
              <a:buChar char="•"/>
            </a:pPr>
            <a:r>
              <a:rPr lang="en-US" sz="1599">
                <a:solidFill>
                  <a:srgbClr val="000000"/>
                </a:solidFill>
                <a:latin typeface="Open Sauce Bold"/>
              </a:rPr>
              <a:t>Consider the following questions:</a:t>
            </a:r>
          </a:p>
          <a:p>
            <a:pPr marL="345439" lvl="1" indent="-172720">
              <a:lnSpc>
                <a:spcPts val="2239"/>
              </a:lnSpc>
              <a:buFont typeface="Arial"/>
              <a:buChar char="•"/>
            </a:pPr>
            <a:r>
              <a:rPr lang="en-US" sz="1599">
                <a:solidFill>
                  <a:srgbClr val="000000"/>
                </a:solidFill>
                <a:latin typeface="Open Sauce Bold"/>
              </a:rPr>
              <a:t>What emotions does this image evoke in you?</a:t>
            </a:r>
          </a:p>
          <a:p>
            <a:pPr marL="345439" lvl="1" indent="-172720">
              <a:lnSpc>
                <a:spcPts val="2239"/>
              </a:lnSpc>
              <a:buFont typeface="Arial"/>
              <a:buChar char="•"/>
            </a:pPr>
            <a:r>
              <a:rPr lang="en-US" sz="1599">
                <a:solidFill>
                  <a:srgbClr val="000000"/>
                </a:solidFill>
                <a:latin typeface="Open Sauce Bold"/>
              </a:rPr>
              <a:t>What does the image stir up in you, bring forth in you?</a:t>
            </a:r>
          </a:p>
          <a:p>
            <a:pPr marL="345439" lvl="1" indent="-172720">
              <a:lnSpc>
                <a:spcPts val="2239"/>
              </a:lnSpc>
              <a:buFont typeface="Arial"/>
              <a:buChar char="•"/>
            </a:pPr>
            <a:r>
              <a:rPr lang="en-US" sz="1599">
                <a:solidFill>
                  <a:srgbClr val="000000"/>
                </a:solidFill>
                <a:latin typeface="Open Sauce Bold"/>
              </a:rPr>
              <a:t>Does this image lead you into an attitude of prayer? If so, let these prayers take form in you. </a:t>
            </a:r>
          </a:p>
          <a:p>
            <a:pPr>
              <a:lnSpc>
                <a:spcPts val="2239"/>
              </a:lnSpc>
            </a:pPr>
            <a:endParaRPr lang="en-US" sz="1599">
              <a:solidFill>
                <a:srgbClr val="000000"/>
              </a:solidFill>
              <a:latin typeface="Open Sauce Bold"/>
            </a:endParaRPr>
          </a:p>
          <a:p>
            <a:pPr marL="345439" lvl="1" indent="-172720">
              <a:lnSpc>
                <a:spcPts val="2239"/>
              </a:lnSpc>
              <a:buFont typeface="Arial"/>
              <a:buChar char="•"/>
            </a:pPr>
            <a:r>
              <a:rPr lang="en-US" sz="1599">
                <a:solidFill>
                  <a:srgbClr val="000000"/>
                </a:solidFill>
                <a:latin typeface="Open Sauce Bold"/>
              </a:rPr>
              <a:t>Write them down if you desire.</a:t>
            </a:r>
          </a:p>
          <a:p>
            <a:pPr>
              <a:lnSpc>
                <a:spcPts val="2239"/>
              </a:lnSpc>
            </a:pPr>
            <a:endParaRPr lang="en-US" sz="1599">
              <a:solidFill>
                <a:srgbClr val="000000"/>
              </a:solidFill>
              <a:latin typeface="Open Sauce Bold"/>
            </a:endParaRPr>
          </a:p>
          <a:p>
            <a:pPr marL="345439" lvl="1" indent="-172720">
              <a:lnSpc>
                <a:spcPts val="2239"/>
              </a:lnSpc>
              <a:buFont typeface="Arial"/>
              <a:buChar char="•"/>
            </a:pPr>
            <a:r>
              <a:rPr lang="en-US" sz="1599">
                <a:solidFill>
                  <a:srgbClr val="000000"/>
                </a:solidFill>
                <a:latin typeface="Open Sauce Bold"/>
              </a:rPr>
              <a:t>Now, offer your prayers to God in a final time of silence.</a:t>
            </a:r>
          </a:p>
        </p:txBody>
      </p:sp>
      <p:sp>
        <p:nvSpPr>
          <p:cNvPr id="5" name="TextBox 5"/>
          <p:cNvSpPr txBox="1"/>
          <p:nvPr/>
        </p:nvSpPr>
        <p:spPr>
          <a:xfrm>
            <a:off x="420246" y="990600"/>
            <a:ext cx="8825128" cy="3588385"/>
          </a:xfrm>
          <a:prstGeom prst="rect">
            <a:avLst/>
          </a:prstGeom>
        </p:spPr>
        <p:txBody>
          <a:bodyPr lIns="0" tIns="0" rIns="0" bIns="0" rtlCol="0" anchor="t">
            <a:spAutoFit/>
          </a:bodyPr>
          <a:lstStyle/>
          <a:p>
            <a:pPr algn="ctr">
              <a:lnSpc>
                <a:spcPts val="2239"/>
              </a:lnSpc>
              <a:spcBef>
                <a:spcPct val="0"/>
              </a:spcBef>
            </a:pPr>
            <a:r>
              <a:rPr lang="en-US" sz="1599">
                <a:solidFill>
                  <a:srgbClr val="000000"/>
                </a:solidFill>
                <a:latin typeface="Open Sauce Bold"/>
              </a:rPr>
              <a:t>Title: "At the Home of Martha and Mary"</a:t>
            </a:r>
          </a:p>
          <a:p>
            <a:pPr algn="ctr">
              <a:lnSpc>
                <a:spcPts val="2239"/>
              </a:lnSpc>
              <a:spcBef>
                <a:spcPct val="0"/>
              </a:spcBef>
            </a:pPr>
            <a:endParaRPr lang="en-US" sz="1599">
              <a:solidFill>
                <a:srgbClr val="000000"/>
              </a:solidFill>
              <a:latin typeface="Open Sauce Bold"/>
            </a:endParaRPr>
          </a:p>
          <a:p>
            <a:pPr algn="ctr">
              <a:lnSpc>
                <a:spcPts val="2239"/>
              </a:lnSpc>
              <a:spcBef>
                <a:spcPct val="0"/>
              </a:spcBef>
            </a:pPr>
            <a:r>
              <a:rPr lang="en-US" sz="1599">
                <a:solidFill>
                  <a:srgbClr val="000000"/>
                </a:solidFill>
                <a:latin typeface="Open Sauce Bold"/>
              </a:rPr>
              <a:t>Scripture inspiration: As Jesus and his disciples were on their way, he came to a village where a woman named Martha opened her home to him. She had a sister called Mary, who sat at the Lord's feet listening to what he said. But Martha was distracted by all the preparations that had to be made. She came to him and asked, "Lord, don't you care that my sister has left me to do the work by myself? Tell her to help me!" "Martha, Martha," the Lord answered, "you are worried and upset about many things, but only one thing is needed. Mary has chosen what is better, and it will not be taken away from her." Luke 10:38-42</a:t>
            </a:r>
          </a:p>
          <a:p>
            <a:pPr algn="ctr">
              <a:lnSpc>
                <a:spcPts val="2239"/>
              </a:lnSpc>
              <a:spcBef>
                <a:spcPct val="0"/>
              </a:spcBef>
            </a:pPr>
            <a:endParaRPr lang="en-US" sz="1599">
              <a:solidFill>
                <a:srgbClr val="000000"/>
              </a:solidFill>
              <a:latin typeface="Open Sauce Bold"/>
            </a:endParaRPr>
          </a:p>
          <a:p>
            <a:pPr algn="ctr">
              <a:lnSpc>
                <a:spcPts val="2239"/>
              </a:lnSpc>
              <a:spcBef>
                <a:spcPct val="0"/>
              </a:spcBef>
            </a:pPr>
            <a:r>
              <a:rPr lang="en-US" sz="1599">
                <a:solidFill>
                  <a:srgbClr val="000000"/>
                </a:solidFill>
                <a:latin typeface="Open Sauce Bold"/>
              </a:rPr>
              <a:t>There is a time for everything, and a season for every activity under heaven. Ecclesiastes 3:1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What is Visio Divina_">
            <a:hlinkClick r:id="" action="ppaction://media"/>
            <a:extLst>
              <a:ext uri="{FF2B5EF4-FFF2-40B4-BE49-F238E27FC236}">
                <a16:creationId xmlns:a16="http://schemas.microsoft.com/office/drawing/2014/main" id="{74661D97-BB07-D651-FDFF-02274DF9A4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7342" y="1246398"/>
            <a:ext cx="13500665" cy="8470374"/>
          </a:xfrm>
          <a:prstGeom prst="rect">
            <a:avLst/>
          </a:prstGeom>
        </p:spPr>
      </p:pic>
      <p:sp>
        <p:nvSpPr>
          <p:cNvPr id="3" name="TextBox 2">
            <a:extLst>
              <a:ext uri="{FF2B5EF4-FFF2-40B4-BE49-F238E27FC236}">
                <a16:creationId xmlns:a16="http://schemas.microsoft.com/office/drawing/2014/main" id="{90D5FE1B-EAB9-D554-1B3F-06C7CDB801EA}"/>
              </a:ext>
            </a:extLst>
          </p:cNvPr>
          <p:cNvSpPr txBox="1"/>
          <p:nvPr/>
        </p:nvSpPr>
        <p:spPr>
          <a:xfrm>
            <a:off x="2489887" y="358346"/>
            <a:ext cx="13539914"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150" b="1">
                <a:solidFill>
                  <a:srgbClr val="FFFFFF"/>
                </a:solidFill>
                <a:latin typeface="Open Sauce Bold"/>
              </a:rPr>
              <a:t>Explaining Visio Divina</a:t>
            </a:r>
            <a:endParaRPr lang="en-US" sz="3150">
              <a:solidFill>
                <a:srgbClr val="FFFFFF"/>
              </a:solidFill>
              <a:latin typeface="Open Sauce Bold"/>
            </a:endParaRPr>
          </a:p>
        </p:txBody>
      </p:sp>
    </p:spTree>
    <p:extLst>
      <p:ext uri="{BB962C8B-B14F-4D97-AF65-F5344CB8AC3E}">
        <p14:creationId xmlns:p14="http://schemas.microsoft.com/office/powerpoint/2010/main" val="64765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94C16BBE87C94DA93B9BD6E75291F3" ma:contentTypeVersion="13" ma:contentTypeDescription="Create a new document." ma:contentTypeScope="" ma:versionID="193bf641c79128c37c6764942c54d15b">
  <xsd:schema xmlns:xsd="http://www.w3.org/2001/XMLSchema" xmlns:xs="http://www.w3.org/2001/XMLSchema" xmlns:p="http://schemas.microsoft.com/office/2006/metadata/properties" xmlns:ns2="4690a795-f21e-4b7b-8d1a-7e94d6b69746" xmlns:ns3="723d6732-34fe-47f3-aa85-330b4c357a03" targetNamespace="http://schemas.microsoft.com/office/2006/metadata/properties" ma:root="true" ma:fieldsID="e5387f82831572ffba7838c16858bd26" ns2:_="" ns3:_="">
    <xsd:import namespace="4690a795-f21e-4b7b-8d1a-7e94d6b69746"/>
    <xsd:import namespace="723d6732-34fe-47f3-aa85-330b4c357a0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90a795-f21e-4b7b-8d1a-7e94d6b69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e9b9404-e72a-4351-b1fa-0cbc25905e6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3d6732-34fe-47f3-aa85-330b4c357a03" elementFormDefault="qualified">
    <xsd:import namespace="http://schemas.microsoft.com/office/2006/documentManagement/types"/>
    <xsd:import namespace="http://schemas.microsoft.com/office/infopath/2007/PartnerControls"/>
    <xsd:element name="TaxCatchAll" ma:index="17" nillable="true" ma:displayName="Taxonomy Catch All Column" ma:description="" ma:hidden="true" ma:list="{fccf73e2-5007-41c0-8d07-c7c580af5049}" ma:internalName="TaxCatchAll" ma:showField="CatchAllData" ma:web="723d6732-34fe-47f3-aa85-330b4c357a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90a795-f21e-4b7b-8d1a-7e94d6b69746">
      <Terms xmlns="http://schemas.microsoft.com/office/infopath/2007/PartnerControls"/>
    </lcf76f155ced4ddcb4097134ff3c332f>
    <TaxCatchAll xmlns="723d6732-34fe-47f3-aa85-330b4c357a0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F276CD-1705-4748-8EB0-CE5989CCC5C3}"/>
</file>

<file path=customXml/itemProps2.xml><?xml version="1.0" encoding="utf-8"?>
<ds:datastoreItem xmlns:ds="http://schemas.openxmlformats.org/officeDocument/2006/customXml" ds:itemID="{4FA787FA-9A59-47FE-AB89-4405B9275A49}">
  <ds:schemaRefs>
    <ds:schemaRef ds:uri="http://schemas.microsoft.com/office/2006/metadata/properties"/>
    <ds:schemaRef ds:uri="http://schemas.microsoft.com/office/infopath/2007/PartnerControls"/>
    <ds:schemaRef ds:uri="http://schemas.microsoft.com/sharepoint/v3"/>
    <ds:schemaRef ds:uri="http://schemas.microsoft.com/sharepoint/v3/fields"/>
    <ds:schemaRef ds:uri="4690a795-f21e-4b7b-8d1a-7e94d6b69746"/>
    <ds:schemaRef ds:uri="723d6732-34fe-47f3-aa85-330b4c357a03"/>
  </ds:schemaRefs>
</ds:datastoreItem>
</file>

<file path=customXml/itemProps3.xml><?xml version="1.0" encoding="utf-8"?>
<ds:datastoreItem xmlns:ds="http://schemas.openxmlformats.org/officeDocument/2006/customXml" ds:itemID="{29DF1901-CD1A-4DC6-8DA1-5A02E31F08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8</Slides>
  <Notes>0</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 Divina: Module</dc:title>
  <cp:revision>12</cp:revision>
  <dcterms:created xsi:type="dcterms:W3CDTF">2006-08-16T00:00:00Z</dcterms:created>
  <dcterms:modified xsi:type="dcterms:W3CDTF">2024-02-12T05:57:51Z</dcterms:modified>
  <dc:identifier>DAFkSHAAVsA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0x010100B194C16BBE87C94DA93B9BD6E75291F3</vt:lpwstr>
  </property>
  <property fmtid="{D5CDD505-2E9C-101B-9397-08002B2CF9AE}" pid="3" name="MSIP_Label_36a5eb60-4059-4488-b04a-9ad280793a16_Enabled">
    <vt:lpwstr>true</vt:lpwstr>
  </property>
  <property fmtid="{D5CDD505-2E9C-101B-9397-08002B2CF9AE}" pid="4" name="MSIP_Label_36a5eb60-4059-4488-b04a-9ad280793a16_SetDate">
    <vt:lpwstr>2023-05-31T06:52:17Z</vt:lpwstr>
  </property>
  <property fmtid="{D5CDD505-2E9C-101B-9397-08002B2CF9AE}" pid="5" name="MSIP_Label_36a5eb60-4059-4488-b04a-9ad280793a16_Method">
    <vt:lpwstr>Standard</vt:lpwstr>
  </property>
  <property fmtid="{D5CDD505-2E9C-101B-9397-08002B2CF9AE}" pid="6" name="MSIP_Label_36a5eb60-4059-4488-b04a-9ad280793a16_Name">
    <vt:lpwstr>All Employees (unrestricted)</vt:lpwstr>
  </property>
  <property fmtid="{D5CDD505-2E9C-101B-9397-08002B2CF9AE}" pid="7" name="MSIP_Label_36a5eb60-4059-4488-b04a-9ad280793a16_SiteId">
    <vt:lpwstr>4cc1a18c-6a9a-42ff-a3ea-8bfca4cdb35f</vt:lpwstr>
  </property>
  <property fmtid="{D5CDD505-2E9C-101B-9397-08002B2CF9AE}" pid="8" name="MSIP_Label_36a5eb60-4059-4488-b04a-9ad280793a16_ActionId">
    <vt:lpwstr>d4f246c2-ee75-4a8c-a433-0ecba9889cb0</vt:lpwstr>
  </property>
  <property fmtid="{D5CDD505-2E9C-101B-9397-08002B2CF9AE}" pid="9" name="MSIP_Label_36a5eb60-4059-4488-b04a-9ad280793a16_ContentBits">
    <vt:lpwstr>0</vt:lpwstr>
  </property>
  <property fmtid="{D5CDD505-2E9C-101B-9397-08002B2CF9AE}" pid="10" name="Order">
    <vt:lpwstr>274900.000000000</vt:lpwstr>
  </property>
  <property fmtid="{D5CDD505-2E9C-101B-9397-08002B2CF9AE}" pid="11" name="xd_ProgID">
    <vt:lpwstr/>
  </property>
  <property fmtid="{D5CDD505-2E9C-101B-9397-08002B2CF9AE}" pid="12" name="_SourceUrl">
    <vt:lpwstr/>
  </property>
  <property fmtid="{D5CDD505-2E9C-101B-9397-08002B2CF9AE}" pid="13" name="_SharedFileIndex">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xd_Signature">
    <vt:lpwstr/>
  </property>
  <property fmtid="{D5CDD505-2E9C-101B-9397-08002B2CF9AE}" pid="19" name="MediaServiceImageTags">
    <vt:lpwstr/>
  </property>
</Properties>
</file>