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s/slide1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9" r:id="rId3"/>
    <p:sldId id="257" r:id="rId4"/>
    <p:sldId id="284" r:id="rId5"/>
    <p:sldId id="260" r:id="rId6"/>
    <p:sldId id="261" r:id="rId7"/>
    <p:sldId id="292" r:id="rId8"/>
    <p:sldId id="290" r:id="rId9"/>
    <p:sldId id="283" r:id="rId10"/>
    <p:sldId id="286" r:id="rId11"/>
    <p:sldId id="263" r:id="rId12"/>
    <p:sldId id="294" r:id="rId13"/>
    <p:sldId id="289" r:id="rId14"/>
    <p:sldId id="288" r:id="rId15"/>
    <p:sldId id="266" r:id="rId16"/>
    <p:sldId id="272" r:id="rId17"/>
    <p:sldId id="293" r:id="rId18"/>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514" autoAdjust="0"/>
  </p:normalViewPr>
  <p:slideViewPr>
    <p:cSldViewPr>
      <p:cViewPr>
        <p:scale>
          <a:sx n="100" d="100"/>
          <a:sy n="100" d="100"/>
        </p:scale>
        <p:origin x="-2124" y="-318"/>
      </p:cViewPr>
      <p:guideLst>
        <p:guide orient="horz" pos="2160"/>
        <p:guide pos="2880"/>
      </p:guideLst>
    </p:cSldViewPr>
  </p:slideViewPr>
  <p:outlineViewPr>
    <p:cViewPr>
      <p:scale>
        <a:sx n="33" d="100"/>
        <a:sy n="33" d="100"/>
      </p:scale>
      <p:origin x="0" y="379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3972"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DC341EBA-602B-4036-9670-DAA6775D87DA}" type="datetimeFigureOut">
              <a:rPr lang="en-AU" smtClean="0"/>
              <a:t>24/03/2017</a:t>
            </a:fld>
            <a:endParaRPr lang="en-AU" dirty="0"/>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19927F9D-1590-40D1-972C-3299733E1F66}" type="slidenum">
              <a:rPr lang="en-AU" smtClean="0"/>
              <a:t>‹#›</a:t>
            </a:fld>
            <a:endParaRPr lang="en-AU" dirty="0"/>
          </a:p>
        </p:txBody>
      </p:sp>
    </p:spTree>
    <p:extLst>
      <p:ext uri="{BB962C8B-B14F-4D97-AF65-F5344CB8AC3E}">
        <p14:creationId xmlns:p14="http://schemas.microsoft.com/office/powerpoint/2010/main" val="3588099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1</a:t>
            </a:fld>
            <a:endParaRPr lang="en-AU" dirty="0"/>
          </a:p>
        </p:txBody>
      </p:sp>
    </p:spTree>
    <p:extLst>
      <p:ext uri="{BB962C8B-B14F-4D97-AF65-F5344CB8AC3E}">
        <p14:creationId xmlns:p14="http://schemas.microsoft.com/office/powerpoint/2010/main" val="2085220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dirty="0" smtClean="0"/>
          </a:p>
          <a:p>
            <a:r>
              <a:rPr lang="en-AU" dirty="0" smtClean="0"/>
              <a:t>You could again allow the participants to read this slide</a:t>
            </a:r>
          </a:p>
          <a:p>
            <a:endParaRPr lang="en-AU" dirty="0" smtClean="0"/>
          </a:p>
          <a:p>
            <a:r>
              <a:rPr lang="en-AU" dirty="0" smtClean="0"/>
              <a:t>Or</a:t>
            </a:r>
            <a:r>
              <a:rPr lang="en-AU" baseline="0" dirty="0" smtClean="0"/>
              <a:t> y</a:t>
            </a:r>
            <a:r>
              <a:rPr lang="en-AU" dirty="0" smtClean="0"/>
              <a:t>ou could</a:t>
            </a:r>
            <a:r>
              <a:rPr lang="en-AU" baseline="0" dirty="0" smtClean="0"/>
              <a:t> </a:t>
            </a:r>
            <a:r>
              <a:rPr lang="en-AU" dirty="0" smtClean="0"/>
              <a:t>highlight aspects you believe are important.</a:t>
            </a:r>
          </a:p>
          <a:p>
            <a:endParaRPr lang="en-AU" dirty="0" smtClean="0"/>
          </a:p>
        </p:txBody>
      </p:sp>
      <p:sp>
        <p:nvSpPr>
          <p:cNvPr id="4" name="Slide Number Placeholder 3"/>
          <p:cNvSpPr>
            <a:spLocks noGrp="1"/>
          </p:cNvSpPr>
          <p:nvPr>
            <p:ph type="sldNum" sz="quarter" idx="10"/>
          </p:nvPr>
        </p:nvSpPr>
        <p:spPr/>
        <p:txBody>
          <a:bodyPr/>
          <a:lstStyle/>
          <a:p>
            <a:fld id="{19927F9D-1590-40D1-972C-3299733E1F66}" type="slidenum">
              <a:rPr lang="en-AU" smtClean="0"/>
              <a:t>10</a:t>
            </a:fld>
            <a:endParaRPr lang="en-AU" dirty="0"/>
          </a:p>
        </p:txBody>
      </p:sp>
    </p:spTree>
    <p:extLst>
      <p:ext uri="{BB962C8B-B14F-4D97-AF65-F5344CB8AC3E}">
        <p14:creationId xmlns:p14="http://schemas.microsoft.com/office/powerpoint/2010/main" val="324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dirty="0" smtClean="0"/>
          </a:p>
          <a:p>
            <a:r>
              <a:rPr lang="en-AU" dirty="0" smtClean="0"/>
              <a:t>It</a:t>
            </a:r>
            <a:r>
              <a:rPr lang="en-AU" baseline="0" dirty="0" smtClean="0"/>
              <a:t> would be useful to talk through this slide as it lists roles the participants may not have been aware of the scope of the work undertaken by the members </a:t>
            </a:r>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11</a:t>
            </a:fld>
            <a:endParaRPr lang="en-AU" dirty="0"/>
          </a:p>
        </p:txBody>
      </p:sp>
    </p:spTree>
    <p:extLst>
      <p:ext uri="{BB962C8B-B14F-4D97-AF65-F5344CB8AC3E}">
        <p14:creationId xmlns:p14="http://schemas.microsoft.com/office/powerpoint/2010/main" val="2144199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9927F9D-1590-40D1-972C-3299733E1F66}" type="slidenum">
              <a:rPr lang="en-AU" smtClean="0"/>
              <a:t>12</a:t>
            </a:fld>
            <a:endParaRPr lang="en-AU" dirty="0"/>
          </a:p>
        </p:txBody>
      </p:sp>
    </p:spTree>
    <p:extLst>
      <p:ext uri="{BB962C8B-B14F-4D97-AF65-F5344CB8AC3E}">
        <p14:creationId xmlns:p14="http://schemas.microsoft.com/office/powerpoint/2010/main" val="2786031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r>
              <a:rPr lang="en-AU" dirty="0" smtClean="0"/>
              <a:t>Have the participants take the</a:t>
            </a:r>
            <a:r>
              <a:rPr lang="en-AU" baseline="0" dirty="0" smtClean="0"/>
              <a:t> flowchart from their pack and walk them through each step and </a:t>
            </a:r>
            <a:r>
              <a:rPr lang="en-AU" baseline="0" smtClean="0"/>
              <a:t>explain what </a:t>
            </a:r>
            <a:r>
              <a:rPr lang="en-AU" baseline="0" dirty="0" smtClean="0"/>
              <a:t>is involved</a:t>
            </a:r>
          </a:p>
          <a:p>
            <a:endParaRPr lang="en-AU" baseline="0" dirty="0" smtClean="0"/>
          </a:p>
          <a:p>
            <a:r>
              <a:rPr lang="en-AU" baseline="0" dirty="0" smtClean="0"/>
              <a:t>Allow an opportunity for the participants to ask questions at this stage </a:t>
            </a:r>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13</a:t>
            </a:fld>
            <a:endParaRPr lang="en-AU" dirty="0"/>
          </a:p>
        </p:txBody>
      </p:sp>
    </p:spTree>
    <p:extLst>
      <p:ext uri="{BB962C8B-B14F-4D97-AF65-F5344CB8AC3E}">
        <p14:creationId xmlns:p14="http://schemas.microsoft.com/office/powerpoint/2010/main" val="349535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dirty="0" smtClean="0"/>
          </a:p>
          <a:p>
            <a:r>
              <a:rPr lang="en-AU" dirty="0" smtClean="0"/>
              <a:t>The participants will have these documents in their</a:t>
            </a:r>
            <a:r>
              <a:rPr lang="en-AU" baseline="0" dirty="0" smtClean="0"/>
              <a:t> </a:t>
            </a:r>
            <a:r>
              <a:rPr lang="en-AU" dirty="0" smtClean="0"/>
              <a:t>pack please ask them to get them out and go through them.</a:t>
            </a:r>
          </a:p>
          <a:p>
            <a:endParaRPr lang="en-AU" dirty="0" smtClean="0"/>
          </a:p>
          <a:p>
            <a:r>
              <a:rPr lang="en-AU" dirty="0" smtClean="0"/>
              <a:t>Again</a:t>
            </a:r>
            <a:r>
              <a:rPr lang="en-AU" baseline="0" dirty="0" smtClean="0"/>
              <a:t> you may have questions asked of you.</a:t>
            </a:r>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14</a:t>
            </a:fld>
            <a:endParaRPr lang="en-AU" dirty="0"/>
          </a:p>
        </p:txBody>
      </p:sp>
    </p:spTree>
    <p:extLst>
      <p:ext uri="{BB962C8B-B14F-4D97-AF65-F5344CB8AC3E}">
        <p14:creationId xmlns:p14="http://schemas.microsoft.com/office/powerpoint/2010/main" val="3685352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dirty="0" smtClean="0"/>
          </a:p>
          <a:p>
            <a:endParaRPr lang="en-AU" dirty="0" smtClean="0"/>
          </a:p>
          <a:p>
            <a:r>
              <a:rPr lang="en-AU" dirty="0" smtClean="0"/>
              <a:t>As a member of a Conference you are a volunteer and it is useful to consider the recent revised definition of a volunteer from</a:t>
            </a:r>
            <a:r>
              <a:rPr lang="en-AU" baseline="0" dirty="0" smtClean="0"/>
              <a:t> Volunteering Australia.</a:t>
            </a:r>
          </a:p>
          <a:p>
            <a:endParaRPr lang="en-AU" baseline="0" dirty="0" smtClean="0"/>
          </a:p>
          <a:p>
            <a:r>
              <a:rPr lang="en-AU" baseline="0" dirty="0" smtClean="0"/>
              <a:t>Read it out and ask for any comments.</a:t>
            </a:r>
            <a:r>
              <a:rPr lang="en-AU" dirty="0" smtClean="0"/>
              <a:t> </a:t>
            </a:r>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15</a:t>
            </a:fld>
            <a:endParaRPr lang="en-AU" dirty="0"/>
          </a:p>
        </p:txBody>
      </p:sp>
    </p:spTree>
    <p:extLst>
      <p:ext uri="{BB962C8B-B14F-4D97-AF65-F5344CB8AC3E}">
        <p14:creationId xmlns:p14="http://schemas.microsoft.com/office/powerpoint/2010/main" val="3438053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r>
              <a:rPr lang="en-AU" dirty="0" smtClean="0"/>
              <a:t>Even</a:t>
            </a:r>
            <a:r>
              <a:rPr lang="en-AU" baseline="0" dirty="0" smtClean="0"/>
              <a:t> though there is reference to this process in the CR&amp;IP flowchart it is important to highlight to the participants that they will be contacted and if they wish they will  be invited to trial being part of a Conference.</a:t>
            </a:r>
          </a:p>
          <a:p>
            <a:endParaRPr lang="en-AU" baseline="0" dirty="0" smtClean="0"/>
          </a:p>
          <a:p>
            <a:r>
              <a:rPr lang="en-AU" baseline="0" dirty="0" smtClean="0"/>
              <a:t>During this time they can gain </a:t>
            </a:r>
            <a:r>
              <a:rPr lang="en-AU" baseline="0" smtClean="0"/>
              <a:t>a better </a:t>
            </a:r>
            <a:r>
              <a:rPr lang="en-AU" baseline="0" dirty="0" smtClean="0"/>
              <a:t>understanding of the Society and its good works and decide if they wish to become a member of the Conference   </a:t>
            </a:r>
            <a:endParaRPr lang="en-AU" dirty="0" smtClean="0"/>
          </a:p>
        </p:txBody>
      </p:sp>
      <p:sp>
        <p:nvSpPr>
          <p:cNvPr id="4" name="Slide Number Placeholder 3"/>
          <p:cNvSpPr>
            <a:spLocks noGrp="1"/>
          </p:cNvSpPr>
          <p:nvPr>
            <p:ph type="sldNum" sz="quarter" idx="10"/>
          </p:nvPr>
        </p:nvSpPr>
        <p:spPr/>
        <p:txBody>
          <a:bodyPr/>
          <a:lstStyle/>
          <a:p>
            <a:fld id="{19927F9D-1590-40D1-972C-3299733E1F66}" type="slidenum">
              <a:rPr lang="en-AU" smtClean="0"/>
              <a:t>16</a:t>
            </a:fld>
            <a:endParaRPr lang="en-AU" dirty="0"/>
          </a:p>
        </p:txBody>
      </p:sp>
    </p:spTree>
    <p:extLst>
      <p:ext uri="{BB962C8B-B14F-4D97-AF65-F5344CB8AC3E}">
        <p14:creationId xmlns:p14="http://schemas.microsoft.com/office/powerpoint/2010/main" val="3274279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dirty="0" smtClean="0"/>
          </a:p>
          <a:p>
            <a:r>
              <a:rPr lang="en-AU" dirty="0" smtClean="0"/>
              <a:t>Indicate</a:t>
            </a:r>
            <a:r>
              <a:rPr lang="en-AU" baseline="0" dirty="0" smtClean="0"/>
              <a:t> to the participant that the power point has concluded and offer them an opportunity to as any questions that they may have.</a:t>
            </a:r>
          </a:p>
          <a:p>
            <a:endParaRPr lang="en-AU" baseline="0" dirty="0" smtClean="0"/>
          </a:p>
          <a:p>
            <a:r>
              <a:rPr lang="en-AU" baseline="0" dirty="0" smtClean="0"/>
              <a:t>Allow enough time for question.</a:t>
            </a:r>
          </a:p>
          <a:p>
            <a:endParaRPr lang="en-AU" baseline="0" dirty="0" smtClean="0"/>
          </a:p>
          <a:p>
            <a:r>
              <a:rPr lang="en-AU" baseline="0" dirty="0" smtClean="0"/>
              <a:t>If there is morning /afternoon tea please invite the participants to join with the members of the Conference</a:t>
            </a:r>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17</a:t>
            </a:fld>
            <a:endParaRPr lang="en-AU" dirty="0"/>
          </a:p>
        </p:txBody>
      </p:sp>
    </p:spTree>
    <p:extLst>
      <p:ext uri="{BB962C8B-B14F-4D97-AF65-F5344CB8AC3E}">
        <p14:creationId xmlns:p14="http://schemas.microsoft.com/office/powerpoint/2010/main" val="83189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AU" dirty="0" smtClean="0"/>
              <a:t>Today</a:t>
            </a:r>
            <a:r>
              <a:rPr lang="en-AU" baseline="0" dirty="0" smtClean="0"/>
              <a:t> we want to talk you about the St Vincent de Paul Society and extend a invitation for you to consider joining us and become a member of our Conference.</a:t>
            </a:r>
          </a:p>
          <a:p>
            <a:endParaRPr lang="en-AU" baseline="0" dirty="0" smtClean="0"/>
          </a:p>
          <a:p>
            <a:r>
              <a:rPr lang="en-AU" i="1" baseline="0" dirty="0" smtClean="0">
                <a:solidFill>
                  <a:srgbClr val="FF0000"/>
                </a:solidFill>
              </a:rPr>
              <a:t>Quickly read through the headings above and indicate that these will be the areas that we will touch on in our presentation  </a:t>
            </a:r>
          </a:p>
          <a:p>
            <a:endParaRPr lang="en-AU" i="1" baseline="0" dirty="0" smtClean="0"/>
          </a:p>
          <a:p>
            <a:r>
              <a:rPr lang="en-AU" baseline="0" dirty="0" smtClean="0"/>
              <a:t>We will have time for questions at the end of the session but if at anytime you have a question or wish clarification of any point please feel free to ask.</a:t>
            </a:r>
          </a:p>
          <a:p>
            <a:endParaRPr lang="en-AU" sz="800" u="none" baseline="0" dirty="0" smtClean="0"/>
          </a:p>
          <a:p>
            <a:r>
              <a:rPr lang="en-AU" u="sng" baseline="0" dirty="0" smtClean="0"/>
              <a:t>Just before we begin some housekeeping:-</a:t>
            </a:r>
          </a:p>
          <a:p>
            <a:r>
              <a:rPr lang="en-AU" i="1" u="none" baseline="0" dirty="0" smtClean="0"/>
              <a:t>Are you comfortable?</a:t>
            </a:r>
          </a:p>
          <a:p>
            <a:r>
              <a:rPr lang="en-AU" u="none" baseline="0" dirty="0" smtClean="0"/>
              <a:t>	is it too hot or cold?</a:t>
            </a:r>
          </a:p>
          <a:p>
            <a:r>
              <a:rPr lang="en-AU" u="none" baseline="0" dirty="0" smtClean="0"/>
              <a:t>	can you hear me or do I need to speak louder or softer?</a:t>
            </a:r>
          </a:p>
          <a:p>
            <a:r>
              <a:rPr lang="en-AU" u="none" baseline="0" dirty="0" smtClean="0"/>
              <a:t>	the amenities are situated  …………</a:t>
            </a:r>
          </a:p>
          <a:p>
            <a:r>
              <a:rPr lang="en-AU" u="none" baseline="0" dirty="0" smtClean="0"/>
              <a:t>If applicable:-</a:t>
            </a:r>
          </a:p>
          <a:p>
            <a:r>
              <a:rPr lang="en-AU" u="none" baseline="0" dirty="0" smtClean="0"/>
              <a:t>	</a:t>
            </a:r>
            <a:r>
              <a:rPr lang="en-AU" i="1" u="none" baseline="0" dirty="0" smtClean="0"/>
              <a:t>And once the session is over you are more than welcome to stay and join us for morning/afternoon tea </a:t>
            </a:r>
          </a:p>
          <a:p>
            <a:endParaRPr lang="en-AU" i="1" baseline="0" dirty="0" smtClean="0"/>
          </a:p>
          <a:p>
            <a:r>
              <a:rPr lang="en-AU" baseline="0" dirty="0" smtClean="0"/>
              <a:t> </a:t>
            </a:r>
          </a:p>
          <a:p>
            <a:endParaRPr lang="en-AU" baseline="0" dirty="0" smtClean="0"/>
          </a:p>
          <a:p>
            <a:endParaRPr lang="en-AU" dirty="0" smtClean="0"/>
          </a:p>
        </p:txBody>
      </p:sp>
      <p:sp>
        <p:nvSpPr>
          <p:cNvPr id="4" name="Slide Number Placeholder 3"/>
          <p:cNvSpPr>
            <a:spLocks noGrp="1"/>
          </p:cNvSpPr>
          <p:nvPr>
            <p:ph type="sldNum" sz="quarter" idx="10"/>
          </p:nvPr>
        </p:nvSpPr>
        <p:spPr/>
        <p:txBody>
          <a:bodyPr/>
          <a:lstStyle/>
          <a:p>
            <a:fld id="{19927F9D-1590-40D1-972C-3299733E1F66}" type="slidenum">
              <a:rPr lang="en-AU" smtClean="0"/>
              <a:t>2</a:t>
            </a:fld>
            <a:endParaRPr lang="en-AU" dirty="0"/>
          </a:p>
        </p:txBody>
      </p:sp>
    </p:spTree>
    <p:extLst>
      <p:ext uri="{BB962C8B-B14F-4D97-AF65-F5344CB8AC3E}">
        <p14:creationId xmlns:p14="http://schemas.microsoft.com/office/powerpoint/2010/main" val="2784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pPr marL="0" indent="0">
              <a:buFont typeface="Arial" charset="0"/>
              <a:buNone/>
            </a:pPr>
            <a:r>
              <a:rPr lang="en-AU" u="none" baseline="0" dirty="0" smtClean="0"/>
              <a:t>Invite the participants to quietly read both statements:-</a:t>
            </a:r>
          </a:p>
          <a:p>
            <a:pPr marL="0" indent="0">
              <a:buFont typeface="Arial" charset="0"/>
              <a:buNone/>
            </a:pPr>
            <a:endParaRPr lang="en-AU" u="none" baseline="0" dirty="0" smtClean="0"/>
          </a:p>
          <a:p>
            <a:pPr marL="0" indent="0">
              <a:buFont typeface="Arial" charset="0"/>
              <a:buNone/>
            </a:pPr>
            <a:r>
              <a:rPr lang="en-AU" u="none" baseline="0" dirty="0" smtClean="0"/>
              <a:t>ask if they have any comments or if something stands out for them about either or both statements and discuss these</a:t>
            </a:r>
          </a:p>
          <a:p>
            <a:pPr marL="0" indent="0">
              <a:buFont typeface="Arial" charset="0"/>
              <a:buNone/>
            </a:pPr>
            <a:endParaRPr lang="en-AU" u="none" baseline="0" dirty="0" smtClean="0"/>
          </a:p>
          <a:p>
            <a:pPr marL="0" indent="0">
              <a:buFont typeface="Arial" charset="0"/>
              <a:buNone/>
            </a:pPr>
            <a:r>
              <a:rPr lang="en-AU" u="none" baseline="0" dirty="0" smtClean="0"/>
              <a:t>Now take the opportunity to expand on the statements by considering:- </a:t>
            </a:r>
          </a:p>
          <a:p>
            <a:pPr marL="0" indent="0">
              <a:buFont typeface="Arial" charset="0"/>
              <a:buNone/>
            </a:pPr>
            <a:r>
              <a:rPr lang="en-AU" u="sng" baseline="0" dirty="0" smtClean="0"/>
              <a:t>Vision:-</a:t>
            </a:r>
          </a:p>
          <a:p>
            <a:pPr marL="0" indent="0">
              <a:buFont typeface="Arial" charset="0"/>
              <a:buNone/>
            </a:pPr>
            <a:endParaRPr lang="en-AU" baseline="0" dirty="0" smtClean="0"/>
          </a:p>
          <a:p>
            <a:pPr marL="171450" indent="-171450">
              <a:buFont typeface="Arial" pitchFamily="34" charset="0"/>
              <a:buChar char="•"/>
            </a:pPr>
            <a:r>
              <a:rPr lang="en-AU" i="1" baseline="0" dirty="0" smtClean="0"/>
              <a:t>It is through the living of the vision that members of Conferences are able to provide a hand up to those we serve, not just a hand out, therefore enabling them to take control of their destiny</a:t>
            </a:r>
            <a:r>
              <a:rPr lang="en-AU" baseline="0" dirty="0" smtClean="0"/>
              <a:t>.</a:t>
            </a:r>
          </a:p>
          <a:p>
            <a:pPr marL="171450" indent="-171450">
              <a:buFont typeface="Arial" pitchFamily="34" charset="0"/>
              <a:buChar char="•"/>
            </a:pPr>
            <a:endParaRPr lang="en-AU" baseline="0" dirty="0" smtClean="0"/>
          </a:p>
          <a:p>
            <a:r>
              <a:rPr lang="en-AU" u="sng" baseline="0" dirty="0" smtClean="0"/>
              <a:t>Mission:-</a:t>
            </a:r>
          </a:p>
          <a:p>
            <a:pPr marL="0" indent="0">
              <a:buFont typeface="Arial" charset="0"/>
              <a:buNone/>
            </a:pPr>
            <a:r>
              <a:rPr lang="en-AU" baseline="0" dirty="0" smtClean="0"/>
              <a:t>* </a:t>
            </a:r>
            <a:r>
              <a:rPr lang="en-AU" i="1" baseline="0" dirty="0" smtClean="0"/>
              <a:t>The Society enjoys a close relationship with the Catholic Church and the local parishes and schools provide </a:t>
            </a:r>
            <a:r>
              <a:rPr lang="en-AU" i="1" baseline="0" dirty="0" smtClean="0"/>
              <a:t> the </a:t>
            </a:r>
            <a:r>
              <a:rPr lang="en-AU" i="1" baseline="0" dirty="0" smtClean="0"/>
              <a:t>Society with significant support.</a:t>
            </a:r>
          </a:p>
          <a:p>
            <a:pPr marL="0" indent="0">
              <a:buFont typeface="Arial" charset="0"/>
              <a:buNone/>
            </a:pPr>
            <a:r>
              <a:rPr lang="en-AU" i="1" baseline="0" dirty="0" smtClean="0"/>
              <a:t>* We see Christ in those with whom we serve and this service brings about love, respect, justice, hope and joy which leads to a more just and compassionate society.</a:t>
            </a:r>
          </a:p>
          <a:p>
            <a:pPr marL="0" indent="0">
              <a:buFont typeface="Arial" pitchFamily="34" charset="0"/>
              <a:buNone/>
            </a:pPr>
            <a:r>
              <a:rPr lang="en-AU" i="1" baseline="0" dirty="0" smtClean="0"/>
              <a:t> </a:t>
            </a:r>
          </a:p>
          <a:p>
            <a:pPr marL="171450" indent="-171450">
              <a:buFont typeface="Arial" charset="0"/>
              <a:buChar char="•"/>
            </a:pPr>
            <a:endParaRPr lang="en-AU" baseline="0" dirty="0" smtClean="0"/>
          </a:p>
        </p:txBody>
      </p:sp>
      <p:sp>
        <p:nvSpPr>
          <p:cNvPr id="4" name="Slide Number Placeholder 3"/>
          <p:cNvSpPr>
            <a:spLocks noGrp="1"/>
          </p:cNvSpPr>
          <p:nvPr>
            <p:ph type="sldNum" sz="quarter" idx="10"/>
          </p:nvPr>
        </p:nvSpPr>
        <p:spPr/>
        <p:txBody>
          <a:bodyPr/>
          <a:lstStyle/>
          <a:p>
            <a:fld id="{19927F9D-1590-40D1-972C-3299733E1F66}" type="slidenum">
              <a:rPr lang="en-AU" smtClean="0"/>
              <a:t>3</a:t>
            </a:fld>
            <a:endParaRPr lang="en-AU" dirty="0"/>
          </a:p>
        </p:txBody>
      </p:sp>
    </p:spTree>
    <p:extLst>
      <p:ext uri="{BB962C8B-B14F-4D97-AF65-F5344CB8AC3E}">
        <p14:creationId xmlns:p14="http://schemas.microsoft.com/office/powerpoint/2010/main" val="4038430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dirty="0" smtClean="0"/>
          </a:p>
          <a:p>
            <a:pPr algn="ctr"/>
            <a:r>
              <a:rPr lang="en-AU" sz="1600" b="1" dirty="0" smtClean="0"/>
              <a:t>Emphasize that the Society began as a group of people who</a:t>
            </a:r>
            <a:r>
              <a:rPr lang="en-AU" sz="1600" b="1" baseline="0" dirty="0" smtClean="0"/>
              <a:t> met together in what was the first Conference</a:t>
            </a:r>
            <a:endParaRPr lang="en-AU" sz="1600" b="1" dirty="0" smtClean="0"/>
          </a:p>
          <a:p>
            <a:endParaRPr lang="en-AU" sz="1600" b="1" dirty="0" smtClean="0"/>
          </a:p>
          <a:p>
            <a:endParaRPr lang="en-AU" dirty="0" smtClean="0"/>
          </a:p>
          <a:p>
            <a:r>
              <a:rPr lang="en-AU" dirty="0" smtClean="0"/>
              <a:t>Quickly read through this and let the participants know that new members undertake an induction and orientation program that expands</a:t>
            </a:r>
            <a:r>
              <a:rPr lang="en-AU" baseline="0" dirty="0" smtClean="0"/>
              <a:t> on the history of the Society as well as the works of the Conference </a:t>
            </a:r>
            <a:r>
              <a:rPr lang="en-AU" dirty="0" smtClean="0"/>
              <a:t> </a:t>
            </a:r>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4</a:t>
            </a:fld>
            <a:endParaRPr lang="en-AU" dirty="0"/>
          </a:p>
        </p:txBody>
      </p:sp>
    </p:spTree>
    <p:extLst>
      <p:ext uri="{BB962C8B-B14F-4D97-AF65-F5344CB8AC3E}">
        <p14:creationId xmlns:p14="http://schemas.microsoft.com/office/powerpoint/2010/main" val="875986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r>
              <a:rPr lang="en-AU" dirty="0" smtClean="0"/>
              <a:t>What we are going to see now is a short presentation that gives us more of what Blessed Frederic accomplishes</a:t>
            </a:r>
            <a:r>
              <a:rPr lang="en-AU" baseline="0" dirty="0" smtClean="0"/>
              <a:t> in the development of the Society </a:t>
            </a:r>
            <a:r>
              <a:rPr lang="en-AU" dirty="0" smtClean="0"/>
              <a:t>and how it has expanded into</a:t>
            </a:r>
            <a:r>
              <a:rPr lang="en-AU" baseline="0" dirty="0" smtClean="0"/>
              <a:t> the services we provide today.</a:t>
            </a:r>
            <a:r>
              <a:rPr lang="en-AU" dirty="0" smtClean="0"/>
              <a:t> </a:t>
            </a:r>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5</a:t>
            </a:fld>
            <a:endParaRPr lang="en-AU" dirty="0"/>
          </a:p>
        </p:txBody>
      </p:sp>
    </p:spTree>
    <p:extLst>
      <p:ext uri="{BB962C8B-B14F-4D97-AF65-F5344CB8AC3E}">
        <p14:creationId xmlns:p14="http://schemas.microsoft.com/office/powerpoint/2010/main" val="207629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dirty="0" smtClean="0"/>
          </a:p>
          <a:p>
            <a:endParaRPr lang="en-AU" dirty="0" smtClean="0"/>
          </a:p>
          <a:p>
            <a:endParaRPr lang="en-AU" dirty="0" smtClean="0"/>
          </a:p>
          <a:p>
            <a:r>
              <a:rPr lang="en-AU" dirty="0" smtClean="0"/>
              <a:t>The Archdiocese stretches from just north of Lake</a:t>
            </a:r>
            <a:r>
              <a:rPr lang="en-AU" baseline="0" dirty="0" smtClean="0"/>
              <a:t> Cargelligo in central west New South Wales to the Victorian border near Eden on the far south coast. It covers and area of 88,000sq km.  It is the only Catholic diocese in Australia that crosses state and territory borders</a:t>
            </a:r>
          </a:p>
          <a:p>
            <a:endParaRPr lang="en-AU" baseline="0" dirty="0" smtClean="0"/>
          </a:p>
          <a:p>
            <a:r>
              <a:rPr lang="en-AU" baseline="0" dirty="0" smtClean="0"/>
              <a:t>Therefore the reason we have two ‘starting’ dates for Conferences in our Archdiocese. </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6</a:t>
            </a:fld>
            <a:endParaRPr lang="en-AU" dirty="0"/>
          </a:p>
        </p:txBody>
      </p:sp>
    </p:spTree>
    <p:extLst>
      <p:ext uri="{BB962C8B-B14F-4D97-AF65-F5344CB8AC3E}">
        <p14:creationId xmlns:p14="http://schemas.microsoft.com/office/powerpoint/2010/main" val="2414415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dirty="0" smtClean="0"/>
          </a:p>
          <a:p>
            <a:endParaRPr lang="en-AU" baseline="0" dirty="0" smtClean="0"/>
          </a:p>
          <a:p>
            <a:r>
              <a:rPr lang="en-AU" i="1" baseline="0" dirty="0" smtClean="0"/>
              <a:t>Each diocese has its own Society council which operates under the Rule (have a copy to show) which has been approved by the International Council General of the Society in Paris and is also affiliated with the St Vincent de Paul National Council</a:t>
            </a:r>
          </a:p>
          <a:p>
            <a:endParaRPr lang="en-AU"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i="1" baseline="0" dirty="0" smtClean="0"/>
              <a:t>The slide gives an overview of the structure of the Society in the in our Archdiocese:-</a:t>
            </a:r>
          </a:p>
          <a:p>
            <a:pPr marL="0" marR="0" indent="0" algn="l" defTabSz="914400" rtl="0" eaLnBrk="1" fontAlgn="auto" latinLnBrk="0" hangingPunct="1">
              <a:lnSpc>
                <a:spcPct val="100000"/>
              </a:lnSpc>
              <a:spcBef>
                <a:spcPts val="0"/>
              </a:spcBef>
              <a:spcAft>
                <a:spcPts val="0"/>
              </a:spcAft>
              <a:buClrTx/>
              <a:buSzTx/>
              <a:buFontTx/>
              <a:buNone/>
              <a:tabLst/>
              <a:defRPr/>
            </a:pPr>
            <a:endParaRPr lang="en-AU"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i="1" baseline="0" dirty="0" smtClean="0"/>
              <a:t>* you can see that the Territory Council is made up of the Board (which will be further explained in the next slide) </a:t>
            </a:r>
          </a:p>
          <a:p>
            <a:pPr marL="0" marR="0" indent="0" algn="l" defTabSz="914400" rtl="0" eaLnBrk="1" fontAlgn="auto" latinLnBrk="0" hangingPunct="1">
              <a:lnSpc>
                <a:spcPct val="100000"/>
              </a:lnSpc>
              <a:spcBef>
                <a:spcPts val="0"/>
              </a:spcBef>
              <a:spcAft>
                <a:spcPts val="0"/>
              </a:spcAft>
              <a:buClrTx/>
              <a:buSzTx/>
              <a:buFontTx/>
              <a:buNone/>
              <a:tabLst/>
              <a:defRPr/>
            </a:pPr>
            <a:r>
              <a:rPr lang="en-AU" i="1" baseline="0" dirty="0" smtClean="0"/>
              <a:t>* the six Regional Presidents and the Society’s CEO</a:t>
            </a:r>
          </a:p>
          <a:p>
            <a:pPr marL="0" marR="0" indent="0" algn="l" defTabSz="914400" rtl="0" eaLnBrk="1" fontAlgn="auto" latinLnBrk="0" hangingPunct="1">
              <a:lnSpc>
                <a:spcPct val="100000"/>
              </a:lnSpc>
              <a:spcBef>
                <a:spcPts val="0"/>
              </a:spcBef>
              <a:spcAft>
                <a:spcPts val="0"/>
              </a:spcAft>
              <a:buClrTx/>
              <a:buSzTx/>
              <a:buFontTx/>
              <a:buNone/>
              <a:tabLst/>
              <a:defRPr/>
            </a:pPr>
            <a:r>
              <a:rPr lang="en-AU" i="1" baseline="0" dirty="0" smtClean="0"/>
              <a:t>* note that employees support the operations of the Society through the various works directed by the Society’s CEO</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		</a:t>
            </a:r>
          </a:p>
          <a:p>
            <a:endParaRPr lang="en-AU" b="0" baseline="0" dirty="0" smtClean="0"/>
          </a:p>
          <a:p>
            <a:endParaRPr lang="en-AU" b="0" baseline="0" dirty="0" smtClean="0"/>
          </a:p>
        </p:txBody>
      </p:sp>
      <p:sp>
        <p:nvSpPr>
          <p:cNvPr id="4" name="Slide Number Placeholder 3"/>
          <p:cNvSpPr>
            <a:spLocks noGrp="1"/>
          </p:cNvSpPr>
          <p:nvPr>
            <p:ph type="sldNum" sz="quarter" idx="10"/>
          </p:nvPr>
        </p:nvSpPr>
        <p:spPr/>
        <p:txBody>
          <a:bodyPr/>
          <a:lstStyle/>
          <a:p>
            <a:fld id="{19927F9D-1590-40D1-972C-3299733E1F66}" type="slidenum">
              <a:rPr lang="en-AU" smtClean="0"/>
              <a:t>7</a:t>
            </a:fld>
            <a:endParaRPr lang="en-AU" dirty="0"/>
          </a:p>
        </p:txBody>
      </p:sp>
    </p:spTree>
    <p:extLst>
      <p:ext uri="{BB962C8B-B14F-4D97-AF65-F5344CB8AC3E}">
        <p14:creationId xmlns:p14="http://schemas.microsoft.com/office/powerpoint/2010/main" val="38789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endParaRPr lang="en-AU" i="1" dirty="0" smtClean="0"/>
          </a:p>
          <a:p>
            <a:r>
              <a:rPr lang="en-AU" i="1" dirty="0" smtClean="0"/>
              <a:t>This</a:t>
            </a:r>
            <a:r>
              <a:rPr lang="en-AU" i="1" baseline="0" dirty="0" smtClean="0"/>
              <a:t> slide further outlines the Conference Organisational structure:-</a:t>
            </a:r>
          </a:p>
          <a:p>
            <a:endParaRPr lang="en-AU" i="1" baseline="0" dirty="0" smtClean="0"/>
          </a:p>
          <a:p>
            <a:pPr marL="171450" indent="-171450">
              <a:buFont typeface="Arial" charset="0"/>
              <a:buChar char="•"/>
            </a:pPr>
            <a:r>
              <a:rPr lang="en-AU" i="1" baseline="0" dirty="0" smtClean="0"/>
              <a:t>it shows that the Board is made up of the </a:t>
            </a:r>
          </a:p>
          <a:p>
            <a:pPr marL="0" indent="0">
              <a:buFont typeface="Arial" charset="0"/>
              <a:buNone/>
            </a:pPr>
            <a:r>
              <a:rPr lang="en-AU" i="1" baseline="0" dirty="0" smtClean="0"/>
              <a:t>       Territory President – who represents us at the National level,</a:t>
            </a:r>
          </a:p>
          <a:p>
            <a:r>
              <a:rPr lang="en-AU" i="1" baseline="0" dirty="0" smtClean="0"/>
              <a:t>       Advisors and,</a:t>
            </a:r>
          </a:p>
          <a:p>
            <a:r>
              <a:rPr lang="en-AU" i="1" baseline="0" dirty="0" smtClean="0"/>
              <a:t>       the Vice Presidents of the main works of the Society</a:t>
            </a:r>
          </a:p>
          <a:p>
            <a:endParaRPr lang="en-AU" i="1" baseline="0" dirty="0" smtClean="0"/>
          </a:p>
          <a:p>
            <a:r>
              <a:rPr lang="en-AU" i="1" baseline="0" dirty="0" smtClean="0"/>
              <a:t>It also shows which Conferences belong to which region of the Society</a:t>
            </a:r>
            <a:r>
              <a:rPr lang="en-AU" baseline="0" dirty="0" smtClean="0"/>
              <a:t>.</a:t>
            </a:r>
            <a:endParaRPr lang="en-AU" dirty="0" smtClean="0"/>
          </a:p>
          <a:p>
            <a:endParaRPr lang="en-AU" dirty="0" smtClean="0"/>
          </a:p>
        </p:txBody>
      </p:sp>
      <p:sp>
        <p:nvSpPr>
          <p:cNvPr id="4" name="Slide Number Placeholder 3"/>
          <p:cNvSpPr>
            <a:spLocks noGrp="1"/>
          </p:cNvSpPr>
          <p:nvPr>
            <p:ph type="sldNum" sz="quarter" idx="10"/>
          </p:nvPr>
        </p:nvSpPr>
        <p:spPr/>
        <p:txBody>
          <a:bodyPr/>
          <a:lstStyle/>
          <a:p>
            <a:fld id="{19927F9D-1590-40D1-972C-3299733E1F66}" type="slidenum">
              <a:rPr lang="en-AU" smtClean="0"/>
              <a:t>8</a:t>
            </a:fld>
            <a:endParaRPr lang="en-AU" dirty="0"/>
          </a:p>
        </p:txBody>
      </p:sp>
    </p:spTree>
    <p:extLst>
      <p:ext uri="{BB962C8B-B14F-4D97-AF65-F5344CB8AC3E}">
        <p14:creationId xmlns:p14="http://schemas.microsoft.com/office/powerpoint/2010/main" val="263579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AU" dirty="0" smtClean="0"/>
          </a:p>
          <a:p>
            <a:r>
              <a:rPr lang="en-AU" baseline="0" dirty="0" smtClean="0"/>
              <a:t>With all this the Conference is still the core group of the Society because as we gather in prayer and friendship we model the vision of Blessed Frederic and the original Conference</a:t>
            </a:r>
          </a:p>
          <a:p>
            <a:endParaRPr lang="en-AU" baseline="0" dirty="0" smtClean="0"/>
          </a:p>
          <a:p>
            <a:r>
              <a:rPr lang="en-AU" baseline="0" dirty="0" smtClean="0"/>
              <a:t>We in the ___________ Conference always seek to be the face of Christ to the needy in our parish, just as the first Vincentians did in 1833</a:t>
            </a:r>
          </a:p>
          <a:p>
            <a:endParaRPr lang="en-AU" baseline="0" dirty="0" smtClean="0"/>
          </a:p>
          <a:p>
            <a:r>
              <a:rPr lang="en-AU" baseline="0" dirty="0" smtClean="0"/>
              <a:t>We talk of three types of membership – if you decide to journey further with us there will be more detail about this in the orientation work that you will undertake  </a:t>
            </a:r>
          </a:p>
          <a:p>
            <a:endParaRPr lang="en-AU" baseline="0" dirty="0" smtClean="0"/>
          </a:p>
          <a:p>
            <a:r>
              <a:rPr lang="en-AU" baseline="0" dirty="0" smtClean="0"/>
              <a:t>It maybe useful to explain the three parts of the Society’s logo.</a:t>
            </a:r>
            <a:endParaRPr lang="en-AU" dirty="0"/>
          </a:p>
        </p:txBody>
      </p:sp>
      <p:sp>
        <p:nvSpPr>
          <p:cNvPr id="4" name="Slide Number Placeholder 3"/>
          <p:cNvSpPr>
            <a:spLocks noGrp="1"/>
          </p:cNvSpPr>
          <p:nvPr>
            <p:ph type="sldNum" sz="quarter" idx="10"/>
          </p:nvPr>
        </p:nvSpPr>
        <p:spPr/>
        <p:txBody>
          <a:bodyPr/>
          <a:lstStyle/>
          <a:p>
            <a:fld id="{19927F9D-1590-40D1-972C-3299733E1F66}" type="slidenum">
              <a:rPr lang="en-AU" smtClean="0"/>
              <a:t>9</a:t>
            </a:fld>
            <a:endParaRPr lang="en-AU" dirty="0"/>
          </a:p>
        </p:txBody>
      </p:sp>
    </p:spTree>
    <p:extLst>
      <p:ext uri="{BB962C8B-B14F-4D97-AF65-F5344CB8AC3E}">
        <p14:creationId xmlns:p14="http://schemas.microsoft.com/office/powerpoint/2010/main" val="200854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00749"/>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275652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Tree>
    <p:extLst>
      <p:ext uri="{BB962C8B-B14F-4D97-AF65-F5344CB8AC3E}">
        <p14:creationId xmlns:p14="http://schemas.microsoft.com/office/powerpoint/2010/main" val="10134787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207792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272912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10152337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4295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29952801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8" name="Footer Placeholder 7"/>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9" name="Slide Number Placeholder 8"/>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72891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4" name="Footer Placeholder 3"/>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5" name="Slide Number Placeholder 4"/>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2101640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3" name="Footer Placeholder 2"/>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4" name="Slide Number Placeholder 3"/>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62344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4"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5"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2060365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C9343F57-AB73-4212-B4FC-56CF053EB5EB}" type="datetimeFigureOut">
              <a:rPr lang="en-AU" smtClean="0"/>
              <a:t>24/03/2017</a:t>
            </a:fld>
            <a:endParaRPr lang="en-AU" dirty="0"/>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AU" dirty="0"/>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C22AE87E-A8A5-459B-962F-1DBFF1B4E596}" type="slidenum">
              <a:rPr lang="en-AU" smtClean="0"/>
              <a:t>‹#›</a:t>
            </a:fld>
            <a:endParaRPr lang="en-AU" dirty="0"/>
          </a:p>
        </p:txBody>
      </p:sp>
    </p:spTree>
    <p:extLst>
      <p:ext uri="{BB962C8B-B14F-4D97-AF65-F5344CB8AC3E}">
        <p14:creationId xmlns:p14="http://schemas.microsoft.com/office/powerpoint/2010/main" val="135097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3"/>
            <a:ext cx="8229600" cy="37010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66108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vinnies.org.au/page/Get_Involved/Become_a_member/"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hyperlink" Target="http://www.google.com.au/url?sa=i&amp;rct=j&amp;q=&amp;esrc=s&amp;source=images&amp;cd=&amp;ved=0ahUKEwiMjofu_9nRAhXGUbwKHYIUBgcQjRwIBw&amp;url=http://www.vinniesarmidale.org/index.php/news/categories/news-youth&amp;psig=AFQjCNHyeasGK7mdv9TnHD08DRuZHx1VuQ&amp;ust=1485320292251630"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www.google.com.au/url?sa=i&amp;rct=j&amp;q=&amp;esrc=s&amp;source=images&amp;cd=&amp;ved=0ahUKEwiMjofu_9nRAhXGUbwKHYIUBgcQjRwIBw&amp;url=http://www.vinniesarmidale.org/index.php/news/categories/news-youth&amp;psig=AFQjCNHyeasGK7mdv9TnHD08DRuZHx1VuQ&amp;ust=1485320292251630"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au/url?sa=i&amp;rct=j&amp;q=&amp;esrc=s&amp;source=images&amp;cd=&amp;ved=0ahUKEwiMjofu_9nRAhXGUbwKHYIUBgcQjRwIBw&amp;url=http://www.vinniesarmidale.org/index.php/news/categories/news-youth&amp;psig=AFQjCNHyeasGK7mdv9TnHD08DRuZHx1VuQ&amp;ust=148532029225163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au/url?sa=i&amp;rct=j&amp;q=&amp;esrc=s&amp;source=images&amp;cd=&amp;cad=rja&amp;uact=8&amp;ved=0ahUKEwiclcqkzdnRAhUMS7wKHb92CmIQjRwIBw&amp;url=https://www.xerox.ca/en-ca/services/in-house-printing/document-process-automation&amp;bvm=bv.144686652,d.dGc&amp;psig=AFQjCNE_Tg59lmQa5knfndOCLebcGTOpPA&amp;ust=1485306713672382"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xerox.ca/en-ca/services/in-house-printing/document-process-automation"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au/url?sa=i&amp;rct=j&amp;q=&amp;esrc=s&amp;source=images&amp;cd=&amp;cad=rja&amp;uact=8&amp;ved=0ahUKEwifh9zyzdnRAhUDWrwKHSy1C5oQjRwIBw&amp;url=https://www.studentjob.nl/weblog/691-vijf-redenen-waarom-je-aan-de-slag-moet-gaan-als-vrijwilliger&amp;bvm=bv.144686652,d.dGc&amp;psig=AFQjCNGNYApBDl6msgFSX4HhRMVk41NRDw&amp;ust=148530696496875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studentjob.nl/weblog/691-vijf-redenen-waarom-je-aan-de-slag-moet-gaan-als-vrijwilliger"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hyperlink" Target="http://www.google.com.au/url?sa=i&amp;rct=j&amp;q=&amp;esrc=s&amp;source=images&amp;cd=&amp;ved=0ahUKEwiMjofu_9nRAhXGUbwKHYIUBgcQjRwIBw&amp;url=http://www.vinniesarmidale.org/index.php/news/categories/news-youth&amp;psig=AFQjCNHyeasGK7mdv9TnHD08DRuZHx1VuQ&amp;ust=1485320292251630"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www.svdpmadison.org/organization-caring-members/" TargetMode="External"/><Relationship Id="rId5" Type="http://schemas.openxmlformats.org/officeDocument/2006/relationships/image" Target="../media/image6.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9"/>
            <a:ext cx="8229600" cy="1714202"/>
          </a:xfrm>
        </p:spPr>
        <p:txBody>
          <a:bodyPr>
            <a:normAutofit fontScale="90000"/>
          </a:bodyPr>
          <a:lstStyle/>
          <a:p>
            <a:r>
              <a:rPr lang="en-AU" sz="4000" b="1" dirty="0" smtClean="0">
                <a:solidFill>
                  <a:srgbClr val="0070C0"/>
                </a:solidFill>
                <a:latin typeface="Arial" panose="020B0604020202020204" pitchFamily="34" charset="0"/>
                <a:cs typeface="Arial" panose="020B0604020202020204" pitchFamily="34" charset="0"/>
              </a:rPr>
              <a:t/>
            </a:r>
            <a:br>
              <a:rPr lang="en-AU" sz="4000" b="1" dirty="0" smtClean="0">
                <a:solidFill>
                  <a:srgbClr val="0070C0"/>
                </a:solidFill>
                <a:latin typeface="Arial" panose="020B0604020202020204" pitchFamily="34" charset="0"/>
                <a:cs typeface="Arial" panose="020B0604020202020204" pitchFamily="34" charset="0"/>
              </a:rPr>
            </a:br>
            <a:r>
              <a:rPr lang="en-AU" sz="4000" b="1" dirty="0">
                <a:solidFill>
                  <a:srgbClr val="0070C0"/>
                </a:solidFill>
                <a:latin typeface="Arial" panose="020B0604020202020204" pitchFamily="34" charset="0"/>
                <a:cs typeface="Arial" panose="020B0604020202020204" pitchFamily="34" charset="0"/>
              </a:rPr>
              <a:t/>
            </a:r>
            <a:br>
              <a:rPr lang="en-AU" sz="4000" b="1" dirty="0">
                <a:solidFill>
                  <a:srgbClr val="0070C0"/>
                </a:solidFill>
                <a:latin typeface="Arial" panose="020B0604020202020204" pitchFamily="34" charset="0"/>
                <a:cs typeface="Arial" panose="020B0604020202020204" pitchFamily="34" charset="0"/>
              </a:rPr>
            </a:br>
            <a:r>
              <a:rPr lang="en-AU" sz="4000" b="1" dirty="0" smtClean="0">
                <a:solidFill>
                  <a:srgbClr val="0070C0"/>
                </a:solidFill>
                <a:latin typeface="Arial" panose="020B0604020202020204" pitchFamily="34" charset="0"/>
                <a:cs typeface="Arial" panose="020B0604020202020204" pitchFamily="34" charset="0"/>
              </a:rPr>
              <a:t/>
            </a:r>
            <a:br>
              <a:rPr lang="en-AU" sz="4000" b="1" dirty="0" smtClean="0">
                <a:solidFill>
                  <a:srgbClr val="0070C0"/>
                </a:solidFill>
                <a:latin typeface="Arial" panose="020B0604020202020204" pitchFamily="34" charset="0"/>
                <a:cs typeface="Arial" panose="020B0604020202020204" pitchFamily="34" charset="0"/>
              </a:rPr>
            </a:br>
            <a:r>
              <a:rPr lang="en-AU" sz="4000" b="1" dirty="0" smtClean="0">
                <a:solidFill>
                  <a:srgbClr val="0070C0"/>
                </a:solidFill>
                <a:latin typeface="Arial" panose="020B0604020202020204" pitchFamily="34" charset="0"/>
                <a:cs typeface="Arial" panose="020B0604020202020204" pitchFamily="34" charset="0"/>
              </a:rPr>
              <a:t>Information Session </a:t>
            </a:r>
            <a:br>
              <a:rPr lang="en-AU" sz="4000" b="1" dirty="0" smtClean="0">
                <a:solidFill>
                  <a:srgbClr val="0070C0"/>
                </a:solidFill>
                <a:latin typeface="Arial" panose="020B0604020202020204" pitchFamily="34" charset="0"/>
                <a:cs typeface="Arial" panose="020B0604020202020204" pitchFamily="34" charset="0"/>
              </a:rPr>
            </a:br>
            <a:r>
              <a:rPr lang="en-AU" sz="4000" b="1" dirty="0" smtClean="0">
                <a:solidFill>
                  <a:srgbClr val="0070C0"/>
                </a:solidFill>
                <a:latin typeface="Arial" panose="020B0604020202020204" pitchFamily="34" charset="0"/>
                <a:cs typeface="Arial" panose="020B0604020202020204" pitchFamily="34" charset="0"/>
              </a:rPr>
              <a:t>Conference Recruitment</a:t>
            </a:r>
            <a:br>
              <a:rPr lang="en-AU" sz="4000" b="1" dirty="0" smtClean="0">
                <a:solidFill>
                  <a:srgbClr val="0070C0"/>
                </a:solidFill>
                <a:latin typeface="Arial" panose="020B0604020202020204" pitchFamily="34" charset="0"/>
                <a:cs typeface="Arial" panose="020B0604020202020204" pitchFamily="34" charset="0"/>
              </a:rPr>
            </a:br>
            <a:endParaRPr lang="en-AU" sz="4000" b="1" dirty="0">
              <a:solidFill>
                <a:srgbClr val="0070C0"/>
              </a:solidFill>
              <a:latin typeface="Arial" panose="020B0604020202020204" pitchFamily="34" charset="0"/>
              <a:cs typeface="Arial" panose="020B0604020202020204" pitchFamily="34" charset="0"/>
            </a:endParaRPr>
          </a:p>
        </p:txBody>
      </p:sp>
      <p:sp>
        <p:nvSpPr>
          <p:cNvPr id="2" name="AutoShape 2" descr="Image result for photos of saint vincent de paul conference members at wor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4" name="AutoShape 4" descr="Image result for photos of saint vincent de paul conference members at work"/>
          <p:cNvSpPr>
            <a:spLocks noChangeAspect="1" noChangeArrowheads="1"/>
          </p:cNvSpPr>
          <p:nvPr/>
        </p:nvSpPr>
        <p:spPr bwMode="auto">
          <a:xfrm>
            <a:off x="152400"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AutoShape 6" descr="Image result for photos of saint vincent de paul conference members at work"/>
          <p:cNvSpPr>
            <a:spLocks noChangeAspect="1" noChangeArrowheads="1"/>
          </p:cNvSpPr>
          <p:nvPr/>
        </p:nvSpPr>
        <p:spPr bwMode="auto">
          <a:xfrm>
            <a:off x="304800" y="160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AutoShape 8" descr="Image result for photos of saint vincent de paul conference members at work"/>
          <p:cNvSpPr>
            <a:spLocks noChangeAspect="1" noChangeArrowheads="1"/>
          </p:cNvSpPr>
          <p:nvPr/>
        </p:nvSpPr>
        <p:spPr bwMode="auto">
          <a:xfrm>
            <a:off x="457200" y="3127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0" name="AutoShape 10" descr="Image result for photos of saint vincent de paul conference members at work"/>
          <p:cNvSpPr>
            <a:spLocks noChangeAspect="1" noChangeArrowheads="1"/>
          </p:cNvSpPr>
          <p:nvPr/>
        </p:nvSpPr>
        <p:spPr bwMode="auto">
          <a:xfrm>
            <a:off x="609600" y="4651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1" name="AutoShape 12" descr="Image result for photos of saint vincent de paul conference members at work"/>
          <p:cNvSpPr>
            <a:spLocks noChangeAspect="1" noChangeArrowheads="1"/>
          </p:cNvSpPr>
          <p:nvPr/>
        </p:nvSpPr>
        <p:spPr bwMode="auto">
          <a:xfrm>
            <a:off x="762000" y="6175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3" name="AutoShape 14" descr="Image result for photos of saint vincent de paul conference members at work"/>
          <p:cNvSpPr>
            <a:spLocks noChangeAspect="1" noChangeArrowheads="1"/>
          </p:cNvSpPr>
          <p:nvPr/>
        </p:nvSpPr>
        <p:spPr bwMode="auto">
          <a:xfrm>
            <a:off x="914400" y="769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4" name="AutoShape 16" descr="Image result for photos of saint vincent de paul conference members at work"/>
          <p:cNvSpPr>
            <a:spLocks noChangeAspect="1" noChangeArrowheads="1"/>
          </p:cNvSpPr>
          <p:nvPr/>
        </p:nvSpPr>
        <p:spPr bwMode="auto">
          <a:xfrm>
            <a:off x="1066800" y="922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5" name="Rectangle 14"/>
          <p:cNvSpPr/>
          <p:nvPr/>
        </p:nvSpPr>
        <p:spPr>
          <a:xfrm>
            <a:off x="8186837" y="4906974"/>
            <a:ext cx="705642" cy="169277"/>
          </a:xfrm>
          <a:prstGeom prst="rect">
            <a:avLst/>
          </a:prstGeom>
        </p:spPr>
        <p:txBody>
          <a:bodyPr wrap="none">
            <a:spAutoFit/>
          </a:bodyPr>
          <a:lstStyle/>
          <a:p>
            <a:r>
              <a:rPr lang="en-AU" sz="500" dirty="0">
                <a:hlinkClick r:id="rId3"/>
              </a:rPr>
              <a:t>www.vinnies.org.au</a:t>
            </a:r>
            <a:endParaRPr lang="en-AU" sz="500" dirty="0"/>
          </a:p>
        </p:txBody>
      </p:sp>
      <p:pic>
        <p:nvPicPr>
          <p:cNvPr id="16" name="Picture 2" descr="P:\Events 2016\Photos\Used\Vinnies-BlueDoor-Jan2016-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9" y="2996952"/>
            <a:ext cx="2736304" cy="17367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P:\Events 2016\Photos\Used\Vinnies-Tuggeranong-Jan2016-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2996953"/>
            <a:ext cx="2664296" cy="1741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P:\Events 2016\Photos\Used\Vinnies-Tuggeranong-Jan201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2996955"/>
            <a:ext cx="2376264" cy="177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405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biLevel thresh="25000"/>
            <a:extLst>
              <a:ext uri="{BEBA8EAE-BF5A-486C-A8C5-ECC9F3942E4B}">
                <a14:imgProps xmlns:a14="http://schemas.microsoft.com/office/drawing/2010/main">
                  <a14:imgLayer r:embed="rId4">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3528" y="188640"/>
            <a:ext cx="8568952" cy="6540252"/>
          </a:xfrm>
          <a:prstGeom prst="rect">
            <a:avLst/>
          </a:prstGeom>
        </p:spPr>
        <p:txBody>
          <a:bodyPr wrap="square">
            <a:spAutoFit/>
          </a:bodyPr>
          <a:lstStyle/>
          <a:p>
            <a:pPr algn="ctr"/>
            <a:r>
              <a:rPr lang="en-AU" sz="3200" dirty="0" smtClean="0">
                <a:solidFill>
                  <a:srgbClr val="0070C0"/>
                </a:solidFill>
                <a:latin typeface="Arial" panose="020B0604020202020204" pitchFamily="34" charset="0"/>
                <a:cs typeface="Arial" panose="020B0604020202020204" pitchFamily="34" charset="0"/>
              </a:rPr>
              <a:t>Conferences</a:t>
            </a:r>
          </a:p>
          <a:p>
            <a:pPr algn="ctr"/>
            <a:endParaRPr lang="en-AU" b="1" i="1" dirty="0" smtClean="0">
              <a:solidFill>
                <a:schemeClr val="tx2">
                  <a:lumMod val="60000"/>
                  <a:lumOff val="40000"/>
                </a:schemeClr>
              </a:solidFill>
            </a:endParaRPr>
          </a:p>
          <a:p>
            <a:pPr algn="ctr"/>
            <a:r>
              <a:rPr lang="en-AU" b="1" i="1" dirty="0" smtClean="0">
                <a:solidFill>
                  <a:schemeClr val="tx2">
                    <a:lumMod val="60000"/>
                    <a:lumOff val="40000"/>
                  </a:schemeClr>
                </a:solidFill>
              </a:rPr>
              <a:t>“</a:t>
            </a:r>
            <a:r>
              <a:rPr lang="en-AU" b="1" i="1" dirty="0">
                <a:solidFill>
                  <a:schemeClr val="tx2">
                    <a:lumMod val="60000"/>
                    <a:lumOff val="40000"/>
                  </a:schemeClr>
                </a:solidFill>
              </a:rPr>
              <a:t>No work of charity is foreign to the Society” </a:t>
            </a:r>
            <a:endParaRPr lang="en-AU" dirty="0">
              <a:solidFill>
                <a:schemeClr val="tx2">
                  <a:lumMod val="60000"/>
                  <a:lumOff val="40000"/>
                </a:schemeClr>
              </a:solidFill>
            </a:endParaRPr>
          </a:p>
          <a:p>
            <a:pPr algn="ctr"/>
            <a:endParaRPr lang="en-AU" dirty="0">
              <a:solidFill>
                <a:srgbClr val="0070C0"/>
              </a:solidFill>
              <a:latin typeface="Arial" panose="020B0604020202020204" pitchFamily="34" charset="0"/>
              <a:cs typeface="Arial" panose="020B0604020202020204" pitchFamily="34" charset="0"/>
            </a:endParaRPr>
          </a:p>
          <a:p>
            <a:pPr>
              <a:lnSpc>
                <a:spcPct val="150000"/>
              </a:lnSpc>
            </a:pPr>
            <a:r>
              <a:rPr lang="en-AU" dirty="0"/>
              <a:t>Our members, who come from diverse backgrounds, experiences and beliefs, bring a great depth of understanding, expertise and compassion to their service and involvement in the Society. </a:t>
            </a:r>
            <a:endParaRPr lang="en-AU" dirty="0" smtClean="0"/>
          </a:p>
          <a:p>
            <a:pPr>
              <a:lnSpc>
                <a:spcPct val="150000"/>
              </a:lnSpc>
            </a:pPr>
            <a:endParaRPr lang="en-AU" dirty="0"/>
          </a:p>
          <a:p>
            <a:pPr>
              <a:lnSpc>
                <a:spcPct val="150000"/>
              </a:lnSpc>
            </a:pPr>
            <a:r>
              <a:rPr lang="en-AU" dirty="0"/>
              <a:t>Members also meet regularly to share their experiences, reflect on their service, and monitor and discuss local needs. The Society’s founder, Blessed Frederic Ozanam, believed strongly that for each act of service to be a true expression of faith and love, members must come together in prayer, to explore and grow their personal and Vincentian spirituality.</a:t>
            </a:r>
          </a:p>
          <a:p>
            <a:endParaRPr lang="en-AU" dirty="0"/>
          </a:p>
          <a:p>
            <a:endParaRPr lang="en-AU" b="1" i="1" dirty="0" smtClean="0"/>
          </a:p>
          <a:p>
            <a:pPr algn="ctr"/>
            <a:r>
              <a:rPr lang="en-AU" b="1" i="1" dirty="0" smtClean="0">
                <a:solidFill>
                  <a:schemeClr val="tx2">
                    <a:lumMod val="60000"/>
                    <a:lumOff val="40000"/>
                  </a:schemeClr>
                </a:solidFill>
              </a:rPr>
              <a:t>“</a:t>
            </a:r>
            <a:r>
              <a:rPr lang="en-AU" b="1" i="1" dirty="0">
                <a:solidFill>
                  <a:schemeClr val="tx2">
                    <a:lumMod val="60000"/>
                    <a:lumOff val="40000"/>
                  </a:schemeClr>
                </a:solidFill>
              </a:rPr>
              <a:t>The poor have much to teach you. You have much to learn from them.” </a:t>
            </a:r>
            <a:r>
              <a:rPr lang="en-AU" b="1" i="1" dirty="0" smtClean="0">
                <a:solidFill>
                  <a:schemeClr val="tx2">
                    <a:lumMod val="60000"/>
                    <a:lumOff val="40000"/>
                  </a:schemeClr>
                </a:solidFill>
              </a:rPr>
              <a:t>–</a:t>
            </a:r>
          </a:p>
          <a:p>
            <a:pPr algn="ctr"/>
            <a:r>
              <a:rPr lang="en-AU" b="1" i="1" dirty="0" smtClean="0">
                <a:solidFill>
                  <a:schemeClr val="tx2">
                    <a:lumMod val="60000"/>
                    <a:lumOff val="40000"/>
                  </a:schemeClr>
                </a:solidFill>
              </a:rPr>
              <a:t> </a:t>
            </a:r>
            <a:r>
              <a:rPr lang="en-AU" b="1" i="1" dirty="0">
                <a:solidFill>
                  <a:schemeClr val="tx2">
                    <a:lumMod val="60000"/>
                    <a:lumOff val="40000"/>
                  </a:schemeClr>
                </a:solidFill>
              </a:rPr>
              <a:t>St Vincent de Paul</a:t>
            </a:r>
            <a:endParaRPr lang="en-AU" i="1" dirty="0">
              <a:solidFill>
                <a:schemeClr val="tx2">
                  <a:lumMod val="60000"/>
                  <a:lumOff val="40000"/>
                </a:schemeClr>
              </a:solidFill>
            </a:endParaRPr>
          </a:p>
          <a:p>
            <a:endParaRPr lang="en-AU" dirty="0"/>
          </a:p>
        </p:txBody>
      </p:sp>
      <p:sp>
        <p:nvSpPr>
          <p:cNvPr id="7" name="AutoShape 6" descr="Image result for Vinnies symbol"/>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48" name="Picture 8" descr="Image result for Vinnies symbo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12" y="248816"/>
            <a:ext cx="1163960" cy="1163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409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biLevel thresh="25000"/>
            <a:extLst>
              <a:ext uri="{BEBA8EAE-BF5A-486C-A8C5-ECC9F3942E4B}">
                <a14:imgProps xmlns:a14="http://schemas.microsoft.com/office/drawing/2010/main">
                  <a14:imgLayer r:embed="rId4">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9512" y="89627"/>
            <a:ext cx="8964488" cy="5878532"/>
          </a:xfrm>
          <a:prstGeom prst="rect">
            <a:avLst/>
          </a:prstGeom>
        </p:spPr>
        <p:txBody>
          <a:bodyPr wrap="square">
            <a:spAutoFit/>
          </a:bodyPr>
          <a:lstStyle/>
          <a:p>
            <a:pPr algn="ctr"/>
            <a:endParaRPr lang="en-AU" sz="3200" dirty="0"/>
          </a:p>
          <a:p>
            <a:pPr algn="ctr"/>
            <a:r>
              <a:rPr lang="en-AU" sz="3200" dirty="0" smtClean="0">
                <a:solidFill>
                  <a:srgbClr val="0070C0"/>
                </a:solidFill>
                <a:latin typeface="Arial" panose="020B0604020202020204" pitchFamily="34" charset="0"/>
                <a:cs typeface="Arial" panose="020B0604020202020204" pitchFamily="34" charset="0"/>
              </a:rPr>
              <a:t>Conferences</a:t>
            </a:r>
            <a:endParaRPr lang="en-AU" sz="3200" dirty="0">
              <a:solidFill>
                <a:srgbClr val="0070C0"/>
              </a:solidFill>
              <a:latin typeface="Arial" panose="020B0604020202020204" pitchFamily="34" charset="0"/>
              <a:cs typeface="Arial" panose="020B0604020202020204" pitchFamily="34" charset="0"/>
            </a:endParaRPr>
          </a:p>
          <a:p>
            <a:pPr algn="ctr"/>
            <a:endParaRPr lang="en-AU" sz="800" b="1" i="1" dirty="0">
              <a:solidFill>
                <a:schemeClr val="tx2">
                  <a:lumMod val="60000"/>
                  <a:lumOff val="40000"/>
                </a:schemeClr>
              </a:solidFill>
            </a:endParaRPr>
          </a:p>
          <a:p>
            <a:pPr algn="ctr"/>
            <a:r>
              <a:rPr lang="en-AU" b="1" i="1" dirty="0">
                <a:solidFill>
                  <a:schemeClr val="tx2">
                    <a:lumMod val="60000"/>
                    <a:lumOff val="40000"/>
                  </a:schemeClr>
                </a:solidFill>
              </a:rPr>
              <a:t>“No work of charity is foreign to the Society” </a:t>
            </a:r>
            <a:endParaRPr lang="en-AU" dirty="0">
              <a:solidFill>
                <a:schemeClr val="tx2">
                  <a:lumMod val="60000"/>
                  <a:lumOff val="40000"/>
                </a:schemeClr>
              </a:solidFill>
            </a:endParaRPr>
          </a:p>
          <a:p>
            <a:endParaRPr lang="en-AU" dirty="0" smtClean="0"/>
          </a:p>
          <a:p>
            <a:r>
              <a:rPr lang="en-AU" dirty="0" smtClean="0"/>
              <a:t>Dependent </a:t>
            </a:r>
            <a:r>
              <a:rPr lang="en-AU" dirty="0"/>
              <a:t>on local need, members have the opportunity to be involved in a range of services, including home visitation and:</a:t>
            </a:r>
          </a:p>
          <a:p>
            <a:endParaRPr lang="en-AU" dirty="0" smtClean="0"/>
          </a:p>
          <a:p>
            <a:r>
              <a:rPr lang="en-AU" dirty="0" smtClean="0"/>
              <a:t>Education</a:t>
            </a:r>
            <a:r>
              <a:rPr lang="en-AU" dirty="0"/>
              <a:t>, training and supported employment opportunities</a:t>
            </a:r>
          </a:p>
          <a:p>
            <a:r>
              <a:rPr lang="en-AU" dirty="0"/>
              <a:t>Homeless services</a:t>
            </a:r>
          </a:p>
          <a:p>
            <a:r>
              <a:rPr lang="en-AU" dirty="0"/>
              <a:t>Disaster relief</a:t>
            </a:r>
          </a:p>
          <a:p>
            <a:r>
              <a:rPr lang="en-AU" dirty="0"/>
              <a:t>Mobile and fixed meal services</a:t>
            </a:r>
          </a:p>
          <a:p>
            <a:r>
              <a:rPr lang="en-AU" dirty="0"/>
              <a:t>Migrant and refugee services</a:t>
            </a:r>
          </a:p>
          <a:p>
            <a:r>
              <a:rPr lang="en-AU" dirty="0"/>
              <a:t>Housing support and emergency accommodation</a:t>
            </a:r>
          </a:p>
          <a:p>
            <a:r>
              <a:rPr lang="en-AU" dirty="0"/>
              <a:t>Mentoring and social support programs</a:t>
            </a:r>
          </a:p>
          <a:p>
            <a:r>
              <a:rPr lang="en-AU" dirty="0"/>
              <a:t>Advocacy</a:t>
            </a:r>
          </a:p>
          <a:p>
            <a:r>
              <a:rPr lang="en-AU" dirty="0"/>
              <a:t>Youth programs – including  </a:t>
            </a:r>
            <a:r>
              <a:rPr lang="en-AU" dirty="0" smtClean="0"/>
              <a:t>kids and </a:t>
            </a:r>
            <a:r>
              <a:rPr lang="en-AU" dirty="0"/>
              <a:t>young carers camps, </a:t>
            </a:r>
            <a:endParaRPr lang="en-AU" dirty="0" smtClean="0"/>
          </a:p>
          <a:p>
            <a:r>
              <a:rPr lang="en-AU" dirty="0" smtClean="0"/>
              <a:t>Budget </a:t>
            </a:r>
            <a:r>
              <a:rPr lang="en-AU" dirty="0"/>
              <a:t>counselling</a:t>
            </a:r>
          </a:p>
          <a:p>
            <a:r>
              <a:rPr lang="en-AU" dirty="0"/>
              <a:t>Material assistance; </a:t>
            </a:r>
            <a:r>
              <a:rPr lang="en-AU" dirty="0" smtClean="0"/>
              <a:t>and much </a:t>
            </a:r>
            <a:r>
              <a:rPr lang="en-AU" dirty="0"/>
              <a:t>more.</a:t>
            </a:r>
          </a:p>
          <a:p>
            <a:pPr algn="ctr"/>
            <a:endParaRPr lang="en-AU" sz="1600" b="1" i="1" dirty="0" smtClean="0">
              <a:solidFill>
                <a:schemeClr val="tx2">
                  <a:lumMod val="60000"/>
                  <a:lumOff val="40000"/>
                </a:schemeClr>
              </a:solidFill>
            </a:endParaRPr>
          </a:p>
        </p:txBody>
      </p:sp>
      <p:pic>
        <p:nvPicPr>
          <p:cNvPr id="11266" name="Picture 2" descr="Image result for Vinnies symbo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30" y="236710"/>
            <a:ext cx="1176065" cy="117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06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6000" dirty="0">
                <a:solidFill>
                  <a:srgbClr val="0070C0"/>
                </a:solidFill>
                <a:latin typeface="Arial" panose="020B0604020202020204" pitchFamily="34" charset="0"/>
                <a:cs typeface="Arial" panose="020B0604020202020204" pitchFamily="34" charset="0"/>
              </a:rPr>
              <a:t>Conferences</a:t>
            </a:r>
            <a:endParaRPr lang="en-AU" sz="6000" dirty="0"/>
          </a:p>
        </p:txBody>
      </p:sp>
      <p:sp>
        <p:nvSpPr>
          <p:cNvPr id="3" name="Content Placeholder 2"/>
          <p:cNvSpPr>
            <a:spLocks noGrp="1"/>
          </p:cNvSpPr>
          <p:nvPr>
            <p:ph idx="1"/>
          </p:nvPr>
        </p:nvSpPr>
        <p:spPr>
          <a:xfrm>
            <a:off x="467544" y="1772816"/>
            <a:ext cx="8229600" cy="3701008"/>
          </a:xfrm>
        </p:spPr>
        <p:txBody>
          <a:bodyPr>
            <a:normAutofit/>
          </a:bodyPr>
          <a:lstStyle/>
          <a:p>
            <a:pPr>
              <a:buFont typeface="Arial" charset="0"/>
              <a:buChar char="•"/>
            </a:pPr>
            <a:endParaRPr lang="en-AU" sz="2800" dirty="0" smtClean="0">
              <a:solidFill>
                <a:srgbClr val="7030A0"/>
              </a:solidFill>
            </a:endParaRPr>
          </a:p>
          <a:p>
            <a:pPr>
              <a:buFont typeface="Arial" charset="0"/>
              <a:buChar char="•"/>
            </a:pPr>
            <a:r>
              <a:rPr lang="en-AU" sz="2800" dirty="0" smtClean="0">
                <a:solidFill>
                  <a:srgbClr val="7030A0"/>
                </a:solidFill>
              </a:rPr>
              <a:t>Current Vincentians will now talk to us about how</a:t>
            </a:r>
          </a:p>
          <a:p>
            <a:pPr marL="0" indent="0">
              <a:buNone/>
            </a:pPr>
            <a:r>
              <a:rPr lang="en-AU" sz="2800" dirty="0" smtClean="0">
                <a:solidFill>
                  <a:srgbClr val="7030A0"/>
                </a:solidFill>
              </a:rPr>
              <a:t>     and why they became members</a:t>
            </a:r>
          </a:p>
          <a:p>
            <a:pPr marL="0" indent="0">
              <a:buNone/>
            </a:pPr>
            <a:r>
              <a:rPr lang="en-AU" sz="2800" dirty="0">
                <a:solidFill>
                  <a:srgbClr val="7030A0"/>
                </a:solidFill>
              </a:rPr>
              <a:t>	</a:t>
            </a:r>
            <a:r>
              <a:rPr lang="en-AU" sz="2800" dirty="0" smtClean="0">
                <a:solidFill>
                  <a:srgbClr val="7030A0"/>
                </a:solidFill>
              </a:rPr>
              <a:t>* the benefits and challenges</a:t>
            </a:r>
          </a:p>
          <a:p>
            <a:pPr marL="0" indent="0">
              <a:buNone/>
            </a:pPr>
            <a:r>
              <a:rPr lang="en-AU" sz="2800" dirty="0">
                <a:solidFill>
                  <a:srgbClr val="7030A0"/>
                </a:solidFill>
              </a:rPr>
              <a:t>	</a:t>
            </a:r>
            <a:r>
              <a:rPr lang="en-AU" sz="2800" dirty="0" smtClean="0">
                <a:solidFill>
                  <a:srgbClr val="7030A0"/>
                </a:solidFill>
              </a:rPr>
              <a:t>* talk a little about their experiences</a:t>
            </a:r>
          </a:p>
          <a:p>
            <a:pPr marL="0" indent="0">
              <a:buNone/>
            </a:pPr>
            <a:endParaRPr lang="en-AU" sz="2800" dirty="0" smtClean="0">
              <a:solidFill>
                <a:srgbClr val="7030A0"/>
              </a:solidFill>
            </a:endParaRPr>
          </a:p>
          <a:p>
            <a:pPr marL="0" indent="0">
              <a:buNone/>
            </a:pPr>
            <a:r>
              <a:rPr lang="en-AU" sz="2800" dirty="0" smtClean="0"/>
              <a:t> </a:t>
            </a:r>
            <a:endParaRPr lang="en-AU" sz="2800" dirty="0"/>
          </a:p>
        </p:txBody>
      </p:sp>
      <p:pic>
        <p:nvPicPr>
          <p:cNvPr id="4" name="Picture 2" descr="Image result for Vinnies symbo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30" y="236710"/>
            <a:ext cx="1176065" cy="117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biLevel thresh="25000"/>
            <a:extLst>
              <a:ext uri="{BEBA8EAE-BF5A-486C-A8C5-ECC9F3942E4B}">
                <a14:imgProps xmlns:a14="http://schemas.microsoft.com/office/drawing/2010/main">
                  <a14:imgLayer r:embed="rId4">
                    <a14:imgEffect>
                      <a14:artisticBlur/>
                    </a14:imgEffect>
                    <a14:imgEffect>
                      <a14:colorTemperature colorTemp="47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5"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dirty="0"/>
          </a:p>
        </p:txBody>
      </p:sp>
      <p:pic>
        <p:nvPicPr>
          <p:cNvPr id="1069"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5" y="0"/>
            <a:ext cx="6264697"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435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1" y="260650"/>
            <a:ext cx="7632848" cy="5078313"/>
          </a:xfrm>
          <a:prstGeom prst="rect">
            <a:avLst/>
          </a:prstGeom>
        </p:spPr>
        <p:txBody>
          <a:bodyPr wrap="square">
            <a:spAutoFit/>
          </a:bodyPr>
          <a:lstStyle/>
          <a:p>
            <a:endParaRPr lang="en-AU" dirty="0"/>
          </a:p>
          <a:p>
            <a:pPr algn="ctr"/>
            <a:r>
              <a:rPr lang="en-AU" sz="3200" b="1" dirty="0" smtClean="0"/>
              <a:t>If you decide to become a member there are some documents that you will need to complete:-</a:t>
            </a:r>
          </a:p>
          <a:p>
            <a:pPr algn="ctr"/>
            <a:endParaRPr lang="en-AU" sz="1200" b="1" dirty="0" smtClean="0"/>
          </a:p>
          <a:p>
            <a:r>
              <a:rPr lang="en-AU" b="1" dirty="0" smtClean="0"/>
              <a:t> for everyone:-</a:t>
            </a:r>
          </a:p>
          <a:p>
            <a:endParaRPr lang="en-AU" b="1" dirty="0" smtClean="0"/>
          </a:p>
          <a:p>
            <a:pPr marL="285750" indent="-285750">
              <a:buFont typeface="Arial" charset="0"/>
              <a:buChar char="•"/>
            </a:pPr>
            <a:r>
              <a:rPr lang="en-AU" b="1" dirty="0" smtClean="0"/>
              <a:t>MEMBERSHIP </a:t>
            </a:r>
            <a:r>
              <a:rPr lang="en-AU" b="1" dirty="0"/>
              <a:t>APPLICATION </a:t>
            </a:r>
            <a:r>
              <a:rPr lang="en-AU" b="1" dirty="0" smtClean="0"/>
              <a:t>FORM</a:t>
            </a:r>
          </a:p>
          <a:p>
            <a:endParaRPr lang="en-AU" b="1" dirty="0"/>
          </a:p>
          <a:p>
            <a:pPr marL="285750" indent="-285750">
              <a:buFont typeface="Arial" charset="0"/>
              <a:buChar char="•"/>
            </a:pPr>
            <a:r>
              <a:rPr lang="en-AU" b="1" dirty="0" smtClean="0"/>
              <a:t>NATIONAL </a:t>
            </a:r>
            <a:r>
              <a:rPr lang="en-AU" b="1" dirty="0"/>
              <a:t>POLICE CHECKING SERVICE (NPCS) INFORMED CONSENT </a:t>
            </a:r>
            <a:r>
              <a:rPr lang="en-AU" b="1" dirty="0" smtClean="0"/>
              <a:t>FORM</a:t>
            </a:r>
          </a:p>
          <a:p>
            <a:endParaRPr lang="en-AU" b="1" dirty="0" smtClean="0"/>
          </a:p>
          <a:p>
            <a:r>
              <a:rPr lang="en-AU" b="1" dirty="0" smtClean="0"/>
              <a:t>for ACT applicants only:-</a:t>
            </a:r>
          </a:p>
          <a:p>
            <a:r>
              <a:rPr lang="en-AU" b="1" dirty="0" smtClean="0"/>
              <a:t> </a:t>
            </a:r>
          </a:p>
          <a:p>
            <a:pPr marL="285750" indent="-285750">
              <a:buFont typeface="Arial" charset="0"/>
              <a:buChar char="•"/>
            </a:pPr>
            <a:r>
              <a:rPr lang="en-AU" b="1" dirty="0" smtClean="0"/>
              <a:t>WORKING WITH VULNERABLE PEOPLE FORM</a:t>
            </a:r>
          </a:p>
          <a:p>
            <a:pPr marL="285750" indent="-285750">
              <a:buFont typeface="Arial" charset="0"/>
              <a:buChar char="•"/>
            </a:pPr>
            <a:endParaRPr lang="en-AU" dirty="0"/>
          </a:p>
          <a:p>
            <a:r>
              <a:rPr lang="en-AU" dirty="0"/>
              <a:t>	</a:t>
            </a:r>
          </a:p>
        </p:txBody>
      </p:sp>
      <p:pic>
        <p:nvPicPr>
          <p:cNvPr id="5122" name="Picture 2"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6" y="3573017"/>
            <a:ext cx="3423820" cy="20654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05519" y="5621161"/>
            <a:ext cx="556563" cy="169277"/>
          </a:xfrm>
          <a:prstGeom prst="rect">
            <a:avLst/>
          </a:prstGeom>
        </p:spPr>
        <p:txBody>
          <a:bodyPr wrap="none">
            <a:spAutoFit/>
          </a:bodyPr>
          <a:lstStyle/>
          <a:p>
            <a:r>
              <a:rPr lang="en-AU" sz="500" dirty="0">
                <a:hlinkClick r:id="rId5"/>
              </a:rPr>
              <a:t>www.xerox.ca</a:t>
            </a:r>
            <a:endParaRPr lang="en-AU" sz="500" dirty="0"/>
          </a:p>
        </p:txBody>
      </p:sp>
    </p:spTree>
    <p:extLst>
      <p:ext uri="{BB962C8B-B14F-4D97-AF65-F5344CB8AC3E}">
        <p14:creationId xmlns:p14="http://schemas.microsoft.com/office/powerpoint/2010/main" val="3819640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11" y="260648"/>
            <a:ext cx="3417135" cy="2376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2" y="2852936"/>
            <a:ext cx="8666484" cy="2492990"/>
          </a:xfrm>
          <a:prstGeom prst="rect">
            <a:avLst/>
          </a:prstGeom>
        </p:spPr>
        <p:txBody>
          <a:bodyPr wrap="square">
            <a:spAutoFit/>
          </a:bodyPr>
          <a:lstStyle/>
          <a:p>
            <a:pPr algn="ctr"/>
            <a:r>
              <a:rPr lang="en-AU" sz="4000" b="1" dirty="0">
                <a:solidFill>
                  <a:schemeClr val="accent6"/>
                </a:solidFill>
              </a:rPr>
              <a:t>“</a:t>
            </a:r>
            <a:r>
              <a:rPr lang="en-AU" sz="4000" b="1" dirty="0" smtClean="0">
                <a:solidFill>
                  <a:schemeClr val="accent6"/>
                </a:solidFill>
              </a:rPr>
              <a:t>Volunteering </a:t>
            </a:r>
            <a:r>
              <a:rPr lang="en-AU" sz="2000" b="1" dirty="0">
                <a:solidFill>
                  <a:schemeClr val="accent6"/>
                </a:solidFill>
              </a:rPr>
              <a:t>(members of Conferences are volunteers) </a:t>
            </a:r>
          </a:p>
          <a:p>
            <a:pPr algn="ctr"/>
            <a:r>
              <a:rPr lang="en-AU" sz="4000" b="1" dirty="0" smtClean="0">
                <a:solidFill>
                  <a:schemeClr val="accent6"/>
                </a:solidFill>
              </a:rPr>
              <a:t> is </a:t>
            </a:r>
            <a:r>
              <a:rPr lang="en-AU" sz="4000" b="1" dirty="0">
                <a:solidFill>
                  <a:schemeClr val="accent6"/>
                </a:solidFill>
              </a:rPr>
              <a:t>time willingly given for the common good and without financial gain”.</a:t>
            </a:r>
            <a:r>
              <a:rPr lang="en-AU" sz="3600" dirty="0"/>
              <a:t/>
            </a:r>
            <a:br>
              <a:rPr lang="en-AU" sz="3600" dirty="0"/>
            </a:br>
            <a:r>
              <a:rPr lang="en-AU" sz="3600" dirty="0" smtClean="0"/>
              <a:t>							</a:t>
            </a:r>
            <a:r>
              <a:rPr lang="en-AU" sz="1000" b="1" dirty="0" smtClean="0">
                <a:solidFill>
                  <a:srgbClr val="FF0000"/>
                </a:solidFill>
              </a:rPr>
              <a:t>Volunteering </a:t>
            </a:r>
            <a:r>
              <a:rPr lang="en-AU" sz="1000" b="1" dirty="0">
                <a:solidFill>
                  <a:srgbClr val="FF0000"/>
                </a:solidFill>
              </a:rPr>
              <a:t>Australia</a:t>
            </a:r>
            <a:endParaRPr lang="en-AU" sz="1000" dirty="0">
              <a:solidFill>
                <a:srgbClr val="FF0000"/>
              </a:solidFill>
            </a:endParaRPr>
          </a:p>
        </p:txBody>
      </p:sp>
      <p:sp>
        <p:nvSpPr>
          <p:cNvPr id="4" name="Rectangle 3"/>
          <p:cNvSpPr/>
          <p:nvPr/>
        </p:nvSpPr>
        <p:spPr>
          <a:xfrm>
            <a:off x="5572937" y="2636914"/>
            <a:ext cx="688009" cy="169277"/>
          </a:xfrm>
          <a:prstGeom prst="rect">
            <a:avLst/>
          </a:prstGeom>
        </p:spPr>
        <p:txBody>
          <a:bodyPr wrap="none">
            <a:spAutoFit/>
          </a:bodyPr>
          <a:lstStyle/>
          <a:p>
            <a:r>
              <a:rPr lang="en-AU" sz="500" dirty="0">
                <a:hlinkClick r:id="rId5"/>
              </a:rPr>
              <a:t>www.studentjob.nl</a:t>
            </a:r>
            <a:endParaRPr lang="en-AU" sz="500" dirty="0"/>
          </a:p>
        </p:txBody>
      </p:sp>
    </p:spTree>
    <p:extLst>
      <p:ext uri="{BB962C8B-B14F-4D97-AF65-F5344CB8AC3E}">
        <p14:creationId xmlns:p14="http://schemas.microsoft.com/office/powerpoint/2010/main" val="2592473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AU" dirty="0" smtClean="0">
                <a:solidFill>
                  <a:schemeClr val="accent6">
                    <a:lumMod val="75000"/>
                  </a:schemeClr>
                </a:solidFill>
              </a:rPr>
              <a:t/>
            </a:r>
            <a:br>
              <a:rPr lang="en-AU" dirty="0" smtClean="0">
                <a:solidFill>
                  <a:schemeClr val="accent6">
                    <a:lumMod val="75000"/>
                  </a:schemeClr>
                </a:solidFill>
              </a:rPr>
            </a:br>
            <a:r>
              <a:rPr lang="en-AU" b="1" dirty="0" smtClean="0">
                <a:solidFill>
                  <a:srgbClr val="0070C0"/>
                </a:solidFill>
              </a:rPr>
              <a:t>What </a:t>
            </a:r>
            <a:r>
              <a:rPr lang="en-AU" b="1" dirty="0">
                <a:solidFill>
                  <a:srgbClr val="0070C0"/>
                </a:solidFill>
              </a:rPr>
              <a:t>happens next?</a:t>
            </a:r>
            <a:r>
              <a:rPr lang="en-AU" dirty="0">
                <a:solidFill>
                  <a:schemeClr val="accent6">
                    <a:lumMod val="75000"/>
                  </a:schemeClr>
                </a:solidFill>
              </a:rPr>
              <a:t/>
            </a:r>
            <a:br>
              <a:rPr lang="en-AU" dirty="0">
                <a:solidFill>
                  <a:schemeClr val="accent6">
                    <a:lumMod val="75000"/>
                  </a:schemeClr>
                </a:solidFill>
              </a:rPr>
            </a:br>
            <a:endParaRPr lang="en-AU" dirty="0"/>
          </a:p>
        </p:txBody>
      </p:sp>
      <p:sp>
        <p:nvSpPr>
          <p:cNvPr id="3" name="Content Placeholder 2"/>
          <p:cNvSpPr>
            <a:spLocks noGrp="1"/>
          </p:cNvSpPr>
          <p:nvPr>
            <p:ph idx="1"/>
          </p:nvPr>
        </p:nvSpPr>
        <p:spPr>
          <a:xfrm>
            <a:off x="467544" y="1268762"/>
            <a:ext cx="8229600" cy="4032447"/>
          </a:xfrm>
        </p:spPr>
        <p:txBody>
          <a:bodyPr>
            <a:normAutofit fontScale="62500" lnSpcReduction="20000"/>
          </a:bodyPr>
          <a:lstStyle/>
          <a:p>
            <a:pPr>
              <a:buFont typeface="Wingdings" panose="05000000000000000000" pitchFamily="2" charset="2"/>
              <a:buChar char="Ø"/>
            </a:pPr>
            <a:r>
              <a:rPr lang="en-AU" dirty="0" smtClean="0"/>
              <a:t>A member of the local Conference will be in contact and discuss with you </a:t>
            </a:r>
            <a:r>
              <a:rPr lang="en-AU" b="1" dirty="0" smtClean="0"/>
              <a:t>whether you would like to undertake a trial with the Conference, if so.</a:t>
            </a:r>
            <a:endParaRPr lang="en-AU" b="1" dirty="0"/>
          </a:p>
          <a:p>
            <a:pPr>
              <a:buFont typeface="Wingdings" panose="05000000000000000000" pitchFamily="2" charset="2"/>
              <a:buChar char="Ø"/>
            </a:pPr>
            <a:endParaRPr lang="en-AU" b="1" dirty="0"/>
          </a:p>
          <a:p>
            <a:pPr>
              <a:buFont typeface="Wingdings" panose="05000000000000000000" pitchFamily="2" charset="2"/>
              <a:buChar char="Ø"/>
            </a:pPr>
            <a:r>
              <a:rPr lang="en-AU" dirty="0" smtClean="0"/>
              <a:t>They will meet with you and </a:t>
            </a:r>
            <a:r>
              <a:rPr lang="en-AU" b="1" dirty="0" smtClean="0"/>
              <a:t>help you to complete the paperwork </a:t>
            </a:r>
            <a:r>
              <a:rPr lang="en-AU" dirty="0" smtClean="0"/>
              <a:t>before the trial begins.  It will give you the opportunity to see first hand how we endeavour to give others a hand up as well as undertake an orientation into the Society .</a:t>
            </a:r>
            <a:endParaRPr lang="en-AU" dirty="0"/>
          </a:p>
          <a:p>
            <a:pPr>
              <a:buFont typeface="Wingdings" panose="05000000000000000000" pitchFamily="2" charset="2"/>
              <a:buChar char="Ø"/>
            </a:pPr>
            <a:endParaRPr lang="en-AU" dirty="0"/>
          </a:p>
          <a:p>
            <a:pPr>
              <a:buFont typeface="Wingdings" panose="05000000000000000000" pitchFamily="2" charset="2"/>
              <a:buChar char="Ø"/>
            </a:pPr>
            <a:r>
              <a:rPr lang="en-AU" b="1" dirty="0" smtClean="0"/>
              <a:t>If after attending Conference meetings for 3 to 4 weeks you decide </a:t>
            </a:r>
            <a:r>
              <a:rPr lang="en-AU" dirty="0" smtClean="0"/>
              <a:t>you would like to officially join the Conference your application form is signed </a:t>
            </a:r>
            <a:r>
              <a:rPr lang="en-AU" smtClean="0"/>
              <a:t>and sent </a:t>
            </a:r>
            <a:r>
              <a:rPr lang="en-AU" dirty="0" smtClean="0"/>
              <a:t>to the head office and you are a member.</a:t>
            </a:r>
          </a:p>
          <a:p>
            <a:pPr marL="0" indent="0">
              <a:buNone/>
            </a:pPr>
            <a:endParaRPr lang="en-AU" dirty="0" smtClean="0"/>
          </a:p>
          <a:p>
            <a:pPr>
              <a:buFont typeface="Wingdings" panose="05000000000000000000" pitchFamily="2" charset="2"/>
              <a:buChar char="Ø"/>
            </a:pPr>
            <a:r>
              <a:rPr lang="en-AU" dirty="0" smtClean="0"/>
              <a:t>There will be </a:t>
            </a:r>
            <a:r>
              <a:rPr lang="en-AU" b="1" dirty="0" smtClean="0"/>
              <a:t>ongoing induction programs to help you </a:t>
            </a:r>
            <a:r>
              <a:rPr lang="en-AU" dirty="0" smtClean="0"/>
              <a:t>in your Conference works and a Commissioning process.</a:t>
            </a:r>
          </a:p>
          <a:p>
            <a:pPr marL="285750" indent="-285750"/>
            <a:endParaRPr lang="en-AU" dirty="0">
              <a:solidFill>
                <a:srgbClr val="0000FF"/>
              </a:solidFill>
            </a:endParaRPr>
          </a:p>
          <a:p>
            <a:endParaRPr lang="en-AU" dirty="0"/>
          </a:p>
        </p:txBody>
      </p:sp>
    </p:spTree>
    <p:extLst>
      <p:ext uri="{BB962C8B-B14F-4D97-AF65-F5344CB8AC3E}">
        <p14:creationId xmlns:p14="http://schemas.microsoft.com/office/powerpoint/2010/main" val="2876244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2"/>
            <a:ext cx="9144000" cy="3700463"/>
          </a:xfrm>
        </p:spPr>
        <p:txBody>
          <a:bodyPr/>
          <a:lstStyle/>
          <a:p>
            <a:endParaRPr lang="en-AU" dirty="0" smtClean="0"/>
          </a:p>
          <a:p>
            <a:pPr marL="0" indent="0" algn="ctr">
              <a:buNone/>
            </a:pPr>
            <a:r>
              <a:rPr lang="en-AU" sz="7200" b="1" dirty="0" smtClean="0">
                <a:solidFill>
                  <a:srgbClr val="0070C0"/>
                </a:solidFill>
              </a:rPr>
              <a:t> ????  </a:t>
            </a:r>
            <a:r>
              <a:rPr lang="en-AU" sz="7200" b="1" dirty="0">
                <a:solidFill>
                  <a:srgbClr val="0070C0"/>
                </a:solidFill>
              </a:rPr>
              <a:t>Questions  </a:t>
            </a:r>
            <a:r>
              <a:rPr lang="en-AU" sz="7200" b="1" dirty="0" smtClean="0">
                <a:solidFill>
                  <a:srgbClr val="0070C0"/>
                </a:solidFill>
              </a:rPr>
              <a:t>????</a:t>
            </a:r>
          </a:p>
          <a:p>
            <a:pPr marL="0" indent="0" algn="ctr">
              <a:buNone/>
            </a:pPr>
            <a:endParaRPr lang="en-AU" sz="6000" b="1" dirty="0">
              <a:solidFill>
                <a:srgbClr val="0070C0"/>
              </a:solidFill>
            </a:endParaRPr>
          </a:p>
          <a:p>
            <a:pPr marL="0" indent="0" algn="ctr">
              <a:buNone/>
            </a:pPr>
            <a:endParaRPr lang="en-AU" sz="6000" dirty="0"/>
          </a:p>
        </p:txBody>
      </p:sp>
    </p:spTree>
    <p:extLst>
      <p:ext uri="{BB962C8B-B14F-4D97-AF65-F5344CB8AC3E}">
        <p14:creationId xmlns:p14="http://schemas.microsoft.com/office/powerpoint/2010/main" val="743157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biLevel thresh="25000"/>
            <a:extLst>
              <a:ext uri="{BEBA8EAE-BF5A-486C-A8C5-ECC9F3942E4B}">
                <a14:imgProps xmlns:a14="http://schemas.microsoft.com/office/drawing/2010/main">
                  <a14:imgLayer r:embed="rId4">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0080"/>
          </a:xfrm>
        </p:spPr>
        <p:txBody>
          <a:bodyPr>
            <a:normAutofit/>
          </a:bodyPr>
          <a:lstStyle/>
          <a:p>
            <a:r>
              <a:rPr lang="en-AU" sz="4000" dirty="0" smtClean="0">
                <a:solidFill>
                  <a:srgbClr val="0070C0"/>
                </a:solidFill>
              </a:rPr>
              <a:t>Conference Recruitment</a:t>
            </a:r>
            <a:endParaRPr lang="en-AU" sz="4000" dirty="0">
              <a:solidFill>
                <a:srgbClr val="0070C0"/>
              </a:solidFill>
            </a:endParaRPr>
          </a:p>
        </p:txBody>
      </p:sp>
      <p:sp>
        <p:nvSpPr>
          <p:cNvPr id="3" name="Content Placeholder 2"/>
          <p:cNvSpPr>
            <a:spLocks noGrp="1"/>
          </p:cNvSpPr>
          <p:nvPr>
            <p:ph sz="half" idx="1"/>
          </p:nvPr>
        </p:nvSpPr>
        <p:spPr>
          <a:xfrm>
            <a:off x="251520" y="388229"/>
            <a:ext cx="4244280" cy="5361462"/>
          </a:xfrm>
        </p:spPr>
        <p:txBody>
          <a:bodyPr>
            <a:normAutofit/>
          </a:bodyPr>
          <a:lstStyle/>
          <a:p>
            <a:pPr marL="285750" indent="-285750">
              <a:buClr>
                <a:schemeClr val="accent6"/>
              </a:buClr>
              <a:buSzPct val="94000"/>
              <a:buFont typeface="Calibri" pitchFamily="34" charset="0"/>
              <a:buChar char="•"/>
            </a:pPr>
            <a:endParaRPr lang="en-AU" sz="2400" dirty="0" smtClean="0"/>
          </a:p>
          <a:p>
            <a:pPr marL="285750" indent="-285750">
              <a:buClr>
                <a:schemeClr val="accent6"/>
              </a:buClr>
              <a:buSzPct val="94000"/>
              <a:buFont typeface="Calibri" pitchFamily="34" charset="0"/>
              <a:buChar char="•"/>
            </a:pPr>
            <a:r>
              <a:rPr lang="en-AU" sz="2400" b="1" dirty="0" smtClean="0"/>
              <a:t>Our Vision and Mission</a:t>
            </a:r>
          </a:p>
          <a:p>
            <a:pPr marL="285750" indent="-285750">
              <a:buClr>
                <a:schemeClr val="accent6"/>
              </a:buClr>
              <a:buSzPct val="94000"/>
              <a:buFont typeface="Calibri" pitchFamily="34" charset="0"/>
              <a:buChar char="•"/>
            </a:pPr>
            <a:endParaRPr lang="en-AU" sz="2400" b="1" dirty="0" smtClean="0"/>
          </a:p>
          <a:p>
            <a:pPr marL="285750" indent="-285750">
              <a:buClr>
                <a:schemeClr val="accent6"/>
              </a:buClr>
              <a:buSzPct val="94000"/>
              <a:buFont typeface="Calibri" pitchFamily="34" charset="0"/>
              <a:buChar char="•"/>
            </a:pPr>
            <a:r>
              <a:rPr lang="en-AU" sz="2400" b="1" dirty="0" smtClean="0"/>
              <a:t>The </a:t>
            </a:r>
            <a:r>
              <a:rPr lang="en-AU" sz="2400" b="1" dirty="0"/>
              <a:t>origins of the </a:t>
            </a:r>
            <a:r>
              <a:rPr lang="en-AU" sz="2400" b="1" dirty="0" smtClean="0"/>
              <a:t>Society</a:t>
            </a:r>
          </a:p>
          <a:p>
            <a:pPr marL="0" indent="0">
              <a:buClr>
                <a:schemeClr val="accent6"/>
              </a:buClr>
              <a:buSzPct val="94000"/>
              <a:buNone/>
            </a:pPr>
            <a:endParaRPr lang="en-AU" sz="2400" b="1" dirty="0" smtClean="0"/>
          </a:p>
          <a:p>
            <a:pPr marL="285750" indent="-285750">
              <a:buClr>
                <a:schemeClr val="accent6"/>
              </a:buClr>
              <a:buSzPct val="94000"/>
              <a:buFont typeface="Calibri" pitchFamily="34" charset="0"/>
              <a:buChar char="•"/>
            </a:pPr>
            <a:r>
              <a:rPr lang="en-AU" sz="2400" b="1" dirty="0" smtClean="0"/>
              <a:t>What the Society does</a:t>
            </a:r>
          </a:p>
          <a:p>
            <a:pPr marL="0" indent="0">
              <a:buClr>
                <a:schemeClr val="accent6"/>
              </a:buClr>
              <a:buSzPct val="94000"/>
              <a:buNone/>
            </a:pPr>
            <a:endParaRPr lang="en-AU" sz="2400" b="1" dirty="0" smtClean="0"/>
          </a:p>
          <a:p>
            <a:pPr marL="285750" indent="-285750">
              <a:buClr>
                <a:schemeClr val="accent6"/>
              </a:buClr>
              <a:buSzPct val="94000"/>
              <a:buFont typeface="Calibri" pitchFamily="34" charset="0"/>
              <a:buChar char="•"/>
            </a:pPr>
            <a:r>
              <a:rPr lang="en-AU" sz="2400" b="1" dirty="0" smtClean="0"/>
              <a:t>What it looks like for us</a:t>
            </a:r>
          </a:p>
          <a:p>
            <a:pPr marL="0" indent="0">
              <a:buClr>
                <a:schemeClr val="accent6"/>
              </a:buClr>
              <a:buSzPct val="94000"/>
              <a:buNone/>
            </a:pPr>
            <a:endParaRPr lang="en-AU" sz="2400" b="1" dirty="0" smtClean="0"/>
          </a:p>
          <a:p>
            <a:pPr marL="285750" indent="-285750">
              <a:buClr>
                <a:schemeClr val="accent6"/>
              </a:buClr>
              <a:buSzPct val="94000"/>
              <a:buFont typeface="Calibri" pitchFamily="34" charset="0"/>
              <a:buChar char="•"/>
            </a:pPr>
            <a:r>
              <a:rPr lang="en-AU" sz="2400" b="1" dirty="0" smtClean="0"/>
              <a:t>What is a Conference</a:t>
            </a:r>
          </a:p>
          <a:p>
            <a:pPr marL="0" indent="0">
              <a:buClr>
                <a:schemeClr val="accent6"/>
              </a:buClr>
              <a:buSzPct val="94000"/>
              <a:buNone/>
            </a:pPr>
            <a:endParaRPr lang="en-AU" sz="2400" b="1" dirty="0" smtClean="0"/>
          </a:p>
          <a:p>
            <a:pPr marL="285750" indent="-285750">
              <a:buClr>
                <a:schemeClr val="accent6"/>
              </a:buClr>
              <a:buSzPct val="94000"/>
              <a:buFont typeface="Calibri" pitchFamily="34" charset="0"/>
              <a:buChar char="•"/>
            </a:pPr>
            <a:r>
              <a:rPr lang="en-AU" sz="2400" b="1" dirty="0" smtClean="0"/>
              <a:t>What happens next</a:t>
            </a:r>
          </a:p>
          <a:p>
            <a:pPr marL="285750" indent="-285750">
              <a:buClr>
                <a:schemeClr val="accent6"/>
              </a:buClr>
              <a:buSzPct val="94000"/>
              <a:buFont typeface="Calibri" pitchFamily="34" charset="0"/>
              <a:buChar char="•"/>
            </a:pPr>
            <a:endParaRPr lang="en-AU" sz="2000" dirty="0">
              <a:solidFill>
                <a:srgbClr val="0000FF"/>
              </a:solidFill>
            </a:endParaRPr>
          </a:p>
        </p:txBody>
      </p:sp>
      <p:sp>
        <p:nvSpPr>
          <p:cNvPr id="4" name="Content Placeholder 3"/>
          <p:cNvSpPr>
            <a:spLocks noGrp="1"/>
          </p:cNvSpPr>
          <p:nvPr>
            <p:ph sz="half" idx="2"/>
          </p:nvPr>
        </p:nvSpPr>
        <p:spPr>
          <a:xfrm>
            <a:off x="4648200" y="1600205"/>
            <a:ext cx="4038600" cy="2980925"/>
          </a:xfrm>
        </p:spPr>
        <p:txBody>
          <a:bodyPr>
            <a:normAutofit/>
          </a:bodyPr>
          <a:lstStyle/>
          <a:p>
            <a:pPr marL="0" indent="0">
              <a:buNone/>
            </a:pPr>
            <a:endParaRPr lang="en-AU" sz="500" dirty="0"/>
          </a:p>
        </p:txBody>
      </p:sp>
      <p:pic>
        <p:nvPicPr>
          <p:cNvPr id="2050" name="Picture 2" descr="Image result for photos of saint vincent de paul conference members at 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425" y="1628800"/>
            <a:ext cx="4003721"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84507" y="4509119"/>
            <a:ext cx="1024639" cy="138499"/>
          </a:xfrm>
          <a:prstGeom prst="rect">
            <a:avLst/>
          </a:prstGeom>
        </p:spPr>
        <p:txBody>
          <a:bodyPr wrap="none">
            <a:spAutoFit/>
          </a:bodyPr>
          <a:lstStyle/>
          <a:p>
            <a:r>
              <a:rPr lang="en-AU" sz="300" dirty="0">
                <a:hlinkClick r:id="rId6"/>
              </a:rPr>
              <a:t>Members - Society of St. Vincent de Paul Madison, WI</a:t>
            </a:r>
            <a:endParaRPr lang="en-AU" sz="300" dirty="0"/>
          </a:p>
        </p:txBody>
      </p:sp>
      <p:pic>
        <p:nvPicPr>
          <p:cNvPr id="7" name="Picture 8" descr="Image result for Vinnies symbo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936" y="4647618"/>
            <a:ext cx="1532278" cy="153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007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9153"/>
            <a:ext cx="7772400" cy="2708920"/>
          </a:xfrm>
        </p:spPr>
        <p:txBody>
          <a:bodyPr>
            <a:noAutofit/>
          </a:bodyPr>
          <a:lstStyle/>
          <a:p>
            <a:r>
              <a:rPr lang="en-AU" sz="2400" b="1" dirty="0" smtClean="0">
                <a:solidFill>
                  <a:schemeClr val="accent6"/>
                </a:solidFill>
              </a:rPr>
              <a:t/>
            </a:r>
            <a:br>
              <a:rPr lang="en-AU" sz="2400" b="1" dirty="0" smtClean="0">
                <a:solidFill>
                  <a:schemeClr val="accent6"/>
                </a:solidFill>
              </a:rPr>
            </a:br>
            <a:r>
              <a:rPr lang="en-AU" sz="2400" b="1" dirty="0" smtClean="0">
                <a:solidFill>
                  <a:schemeClr val="accent6"/>
                </a:solidFill>
              </a:rPr>
              <a:t/>
            </a:r>
            <a:br>
              <a:rPr lang="en-AU" sz="2400" b="1" dirty="0" smtClean="0">
                <a:solidFill>
                  <a:schemeClr val="accent6"/>
                </a:solidFill>
              </a:rPr>
            </a:br>
            <a:r>
              <a:rPr lang="en-AU" sz="2800" b="1" dirty="0" smtClean="0">
                <a:solidFill>
                  <a:srgbClr val="0070C0"/>
                </a:solidFill>
              </a:rPr>
              <a:t>VISION</a:t>
            </a:r>
            <a:r>
              <a:rPr lang="en-AU" sz="2800" b="1" dirty="0">
                <a:solidFill>
                  <a:srgbClr val="0070C0"/>
                </a:solidFill>
              </a:rPr>
              <a:t/>
            </a:r>
            <a:br>
              <a:rPr lang="en-AU" sz="2800" b="1" dirty="0">
                <a:solidFill>
                  <a:srgbClr val="0070C0"/>
                </a:solidFill>
              </a:rPr>
            </a:br>
            <a:r>
              <a:rPr lang="en-AU" sz="2400" dirty="0"/>
              <a:t>The St Vincent de Paul Society aspires to be recognised as a caring Catholic charity offering “a hand up” to people in need. We do this by respecting their dignity, sharing our hope and encouraging them to take control of their own destiny.</a:t>
            </a:r>
            <a:br>
              <a:rPr lang="en-AU" sz="2400" dirty="0"/>
            </a:br>
            <a:endParaRPr lang="en-AU" sz="2400" dirty="0"/>
          </a:p>
        </p:txBody>
      </p:sp>
      <p:sp>
        <p:nvSpPr>
          <p:cNvPr id="5" name="Subtitle 4"/>
          <p:cNvSpPr>
            <a:spLocks noGrp="1"/>
          </p:cNvSpPr>
          <p:nvPr>
            <p:ph type="subTitle" idx="1"/>
          </p:nvPr>
        </p:nvSpPr>
        <p:spPr>
          <a:xfrm>
            <a:off x="1043608" y="2780930"/>
            <a:ext cx="7110536" cy="3140967"/>
          </a:xfrm>
        </p:spPr>
        <p:txBody>
          <a:bodyPr>
            <a:normAutofit/>
          </a:bodyPr>
          <a:lstStyle/>
          <a:p>
            <a:endParaRPr lang="en-AU" sz="1600" b="1" dirty="0" smtClean="0">
              <a:solidFill>
                <a:srgbClr val="0070C0"/>
              </a:solidFill>
              <a:latin typeface="+mj-lt"/>
            </a:endParaRPr>
          </a:p>
          <a:p>
            <a:r>
              <a:rPr lang="en-AU" sz="2800" b="1" dirty="0" smtClean="0">
                <a:solidFill>
                  <a:srgbClr val="0070C0"/>
                </a:solidFill>
                <a:latin typeface="+mj-lt"/>
              </a:rPr>
              <a:t>MISSION</a:t>
            </a:r>
            <a:r>
              <a:rPr lang="en-AU" sz="2400" b="1" dirty="0">
                <a:solidFill>
                  <a:schemeClr val="tx1"/>
                </a:solidFill>
                <a:latin typeface="+mj-lt"/>
              </a:rPr>
              <a:t/>
            </a:r>
            <a:br>
              <a:rPr lang="en-AU" sz="2400" b="1" dirty="0">
                <a:solidFill>
                  <a:schemeClr val="tx1"/>
                </a:solidFill>
                <a:latin typeface="+mj-lt"/>
              </a:rPr>
            </a:br>
            <a:r>
              <a:rPr lang="en-AU" sz="2400" dirty="0">
                <a:solidFill>
                  <a:schemeClr val="tx1"/>
                </a:solidFill>
                <a:latin typeface="+mj-lt"/>
              </a:rPr>
              <a:t>The Society is a lay Catholic organisation that aspires to live the gospel message by serving Christ in the poor with love, respect, justice, hope and joy, and by working to shape a more just and compassionate society.</a:t>
            </a:r>
            <a:br>
              <a:rPr lang="en-AU" sz="2400" dirty="0">
                <a:solidFill>
                  <a:schemeClr val="tx1"/>
                </a:solidFill>
                <a:latin typeface="+mj-lt"/>
              </a:rPr>
            </a:br>
            <a:endParaRPr lang="en-AU" sz="2400" dirty="0">
              <a:solidFill>
                <a:schemeClr val="tx1"/>
              </a:solidFill>
              <a:latin typeface="+mj-lt"/>
            </a:endParaRPr>
          </a:p>
        </p:txBody>
      </p:sp>
    </p:spTree>
    <p:extLst>
      <p:ext uri="{BB962C8B-B14F-4D97-AF65-F5344CB8AC3E}">
        <p14:creationId xmlns:p14="http://schemas.microsoft.com/office/powerpoint/2010/main" val="1995793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chemeClr val="accent1"/>
                </a:solidFill>
              </a:rPr>
              <a:t>Our History</a:t>
            </a:r>
            <a:endParaRPr lang="en-AU" b="1" dirty="0">
              <a:solidFill>
                <a:schemeClr val="accent1"/>
              </a:solidFill>
            </a:endParaRPr>
          </a:p>
        </p:txBody>
      </p:sp>
      <p:sp>
        <p:nvSpPr>
          <p:cNvPr id="3" name="Content Placeholder 2"/>
          <p:cNvSpPr>
            <a:spLocks noGrp="1"/>
          </p:cNvSpPr>
          <p:nvPr>
            <p:ph idx="1"/>
          </p:nvPr>
        </p:nvSpPr>
        <p:spPr>
          <a:xfrm>
            <a:off x="457200" y="1628801"/>
            <a:ext cx="6275040" cy="3672408"/>
          </a:xfrm>
        </p:spPr>
        <p:txBody>
          <a:bodyPr>
            <a:normAutofit/>
          </a:bodyPr>
          <a:lstStyle/>
          <a:p>
            <a:r>
              <a:rPr lang="en-AU" sz="2400" dirty="0" smtClean="0"/>
              <a:t>The Society was founded in France in 1833</a:t>
            </a:r>
          </a:p>
          <a:p>
            <a:r>
              <a:rPr lang="en-AU" sz="2400" dirty="0" smtClean="0"/>
              <a:t>Principal Founder: Frederic Ozanam</a:t>
            </a:r>
          </a:p>
          <a:p>
            <a:r>
              <a:rPr lang="en-AU" sz="2400" dirty="0" smtClean="0"/>
              <a:t>The Society was named after the Patron Saint of Christian Charity, St Vincent de Paul</a:t>
            </a:r>
          </a:p>
          <a:p>
            <a:r>
              <a:rPr lang="en-AU" sz="2400" dirty="0" smtClean="0"/>
              <a:t>Today the Society has more than 950,000 members in 150 countries</a:t>
            </a:r>
          </a:p>
          <a:p>
            <a:pPr marL="0" indent="0" algn="ctr">
              <a:buNone/>
            </a:pPr>
            <a:r>
              <a:rPr lang="en-AU" sz="1800" b="1" i="1" dirty="0">
                <a:solidFill>
                  <a:srgbClr val="00B0F0"/>
                </a:solidFill>
              </a:rPr>
              <a:t>“Never see a need without doing something about it”</a:t>
            </a:r>
            <a:r>
              <a:rPr lang="en-AU" sz="2400" b="1" dirty="0"/>
              <a:t>  </a:t>
            </a:r>
          </a:p>
          <a:p>
            <a:pPr marL="0" indent="0" algn="r">
              <a:buNone/>
            </a:pPr>
            <a:r>
              <a:rPr lang="en-AU" sz="1050" b="1" dirty="0" smtClean="0">
                <a:solidFill>
                  <a:srgbClr val="00B050"/>
                </a:solidFill>
              </a:rPr>
              <a:t>St </a:t>
            </a:r>
            <a:r>
              <a:rPr lang="en-AU" sz="1050" b="1" dirty="0">
                <a:solidFill>
                  <a:srgbClr val="00B050"/>
                </a:solidFill>
              </a:rPr>
              <a:t>Mary of the Cross Mackillop</a:t>
            </a:r>
            <a:endParaRPr lang="en-AU" sz="1050" dirty="0">
              <a:solidFill>
                <a:srgbClr val="00B050"/>
              </a:solidFill>
            </a:endParaRPr>
          </a:p>
          <a:p>
            <a:pPr marL="0" indent="0">
              <a:buNone/>
            </a:pPr>
            <a:endParaRPr lang="en-AU" sz="2400" dirty="0" smtClean="0"/>
          </a:p>
          <a:p>
            <a:pPr marL="0" indent="0">
              <a:buNone/>
            </a:pPr>
            <a:endParaRPr lang="en-AU" sz="2400" dirty="0"/>
          </a:p>
          <a:p>
            <a:endParaRPr lang="en-AU" sz="2400" dirty="0" smtClean="0"/>
          </a:p>
          <a:p>
            <a:endParaRPr lang="en-AU" sz="18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403" y="620688"/>
            <a:ext cx="1431036" cy="2194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353" y="3501011"/>
            <a:ext cx="1615891" cy="2321421"/>
          </a:xfrm>
          <a:prstGeom prst="rect">
            <a:avLst/>
          </a:prstGeom>
        </p:spPr>
      </p:pic>
    </p:spTree>
    <p:extLst>
      <p:ext uri="{BB962C8B-B14F-4D97-AF65-F5344CB8AC3E}">
        <p14:creationId xmlns:p14="http://schemas.microsoft.com/office/powerpoint/2010/main" val="2062270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elebrating 200 years of a visionar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0788" y="116632"/>
            <a:ext cx="6696744" cy="4968552"/>
          </a:xfrm>
          <a:prstGeom prst="rect">
            <a:avLst/>
          </a:prstGeom>
        </p:spPr>
      </p:pic>
    </p:spTree>
    <p:extLst>
      <p:ext uri="{BB962C8B-B14F-4D97-AF65-F5344CB8AC3E}">
        <p14:creationId xmlns:p14="http://schemas.microsoft.com/office/powerpoint/2010/main" val="3357864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9672" y="0"/>
            <a:ext cx="6264696" cy="861774"/>
          </a:xfrm>
          <a:prstGeom prst="rect">
            <a:avLst/>
          </a:prstGeom>
        </p:spPr>
        <p:txBody>
          <a:bodyPr wrap="square">
            <a:spAutoFit/>
          </a:bodyPr>
          <a:lstStyle/>
          <a:p>
            <a:endParaRPr lang="en-AU" sz="1000" b="1" dirty="0">
              <a:solidFill>
                <a:schemeClr val="accent6"/>
              </a:solidFill>
              <a:latin typeface="Arial" pitchFamily="34" charset="0"/>
              <a:cs typeface="Arial" pitchFamily="34" charset="0"/>
            </a:endParaRPr>
          </a:p>
          <a:p>
            <a:pPr algn="ctr"/>
            <a:r>
              <a:rPr lang="en-AU" sz="4000" b="1" dirty="0" smtClean="0">
                <a:solidFill>
                  <a:srgbClr val="0070C0"/>
                </a:solidFill>
                <a:latin typeface="Arial" pitchFamily="34" charset="0"/>
                <a:cs typeface="Arial" pitchFamily="34" charset="0"/>
              </a:rPr>
              <a:t> </a:t>
            </a:r>
            <a:r>
              <a:rPr lang="en-AU" sz="4000" b="1" dirty="0">
                <a:solidFill>
                  <a:srgbClr val="0070C0"/>
                </a:solidFill>
                <a:latin typeface="Arial" pitchFamily="34" charset="0"/>
                <a:cs typeface="Arial" pitchFamily="34" charset="0"/>
              </a:rPr>
              <a:t>Canberra/Goulburn </a:t>
            </a:r>
            <a:endParaRPr lang="en-AU" sz="4000" dirty="0">
              <a:solidFill>
                <a:srgbClr val="0070C0"/>
              </a:solidFill>
            </a:endParaRPr>
          </a:p>
        </p:txBody>
      </p:sp>
      <p:sp>
        <p:nvSpPr>
          <p:cNvPr id="3" name="Rectangle 2"/>
          <p:cNvSpPr/>
          <p:nvPr/>
        </p:nvSpPr>
        <p:spPr>
          <a:xfrm>
            <a:off x="0" y="1340768"/>
            <a:ext cx="4355976" cy="3662541"/>
          </a:xfrm>
          <a:prstGeom prst="rect">
            <a:avLst/>
          </a:prstGeom>
        </p:spPr>
        <p:txBody>
          <a:bodyPr wrap="square">
            <a:spAutoFit/>
          </a:bodyPr>
          <a:lstStyle/>
          <a:p>
            <a:pPr lvl="1">
              <a:buFont typeface="Wingdings" panose="05000000000000000000" pitchFamily="2" charset="2"/>
              <a:buChar char="Ø"/>
            </a:pPr>
            <a:endParaRPr lang="en-AU" sz="800" dirty="0"/>
          </a:p>
          <a:p>
            <a:pPr lvl="1">
              <a:buFont typeface="Wingdings" panose="05000000000000000000" pitchFamily="2" charset="2"/>
              <a:buChar char="Ø"/>
            </a:pPr>
            <a:r>
              <a:rPr lang="en-AU" sz="2000" dirty="0"/>
              <a:t>F</a:t>
            </a:r>
            <a:r>
              <a:rPr lang="en-AU" sz="2000" dirty="0" smtClean="0"/>
              <a:t>irst NSW conference was at</a:t>
            </a:r>
          </a:p>
          <a:p>
            <a:pPr lvl="1"/>
            <a:r>
              <a:rPr lang="en-AU" sz="2000" dirty="0" smtClean="0"/>
              <a:t>    St Bede’s Braidwood in 1886</a:t>
            </a:r>
          </a:p>
          <a:p>
            <a:pPr lvl="1"/>
            <a:endParaRPr lang="en-AU" sz="2000" dirty="0" smtClean="0"/>
          </a:p>
          <a:p>
            <a:pPr lvl="1"/>
            <a:endParaRPr lang="en-AU" sz="2000" dirty="0" smtClean="0"/>
          </a:p>
          <a:p>
            <a:pPr lvl="1"/>
            <a:endParaRPr lang="en-AU" sz="800" dirty="0" smtClean="0"/>
          </a:p>
          <a:p>
            <a:pPr lvl="1">
              <a:buFont typeface="Wingdings" panose="05000000000000000000" pitchFamily="2" charset="2"/>
              <a:buChar char="Ø"/>
            </a:pPr>
            <a:r>
              <a:rPr lang="en-AU" sz="2000" dirty="0"/>
              <a:t>F</a:t>
            </a:r>
            <a:r>
              <a:rPr lang="en-AU" sz="2000" dirty="0" smtClean="0"/>
              <a:t>irst ACT conference </a:t>
            </a:r>
            <a:r>
              <a:rPr lang="en-AU" sz="2000" dirty="0"/>
              <a:t>was at </a:t>
            </a:r>
            <a:r>
              <a:rPr lang="en-AU" sz="2000" dirty="0" smtClean="0"/>
              <a:t>St</a:t>
            </a:r>
          </a:p>
          <a:p>
            <a:pPr lvl="1"/>
            <a:r>
              <a:rPr lang="en-AU" sz="2000" dirty="0"/>
              <a:t> </a:t>
            </a:r>
            <a:r>
              <a:rPr lang="en-AU" sz="2000" dirty="0" smtClean="0"/>
              <a:t>   </a:t>
            </a:r>
            <a:r>
              <a:rPr lang="en-AU" sz="2000" dirty="0"/>
              <a:t>Christopher’s </a:t>
            </a:r>
            <a:r>
              <a:rPr lang="en-AU" sz="2000" dirty="0" smtClean="0"/>
              <a:t>Manuka in 1924</a:t>
            </a:r>
          </a:p>
          <a:p>
            <a:pPr lvl="1"/>
            <a:endParaRPr lang="en-AU" sz="2000" dirty="0"/>
          </a:p>
          <a:p>
            <a:pPr lvl="1"/>
            <a:endParaRPr lang="en-AU" sz="2000" dirty="0" smtClean="0"/>
          </a:p>
          <a:p>
            <a:pPr lvl="1">
              <a:buFont typeface="Wingdings" panose="05000000000000000000" pitchFamily="2" charset="2"/>
              <a:buChar char="Ø"/>
            </a:pPr>
            <a:endParaRPr lang="en-AU" sz="800" dirty="0"/>
          </a:p>
          <a:p>
            <a:pPr lvl="1">
              <a:buFont typeface="Wingdings" panose="05000000000000000000" pitchFamily="2" charset="2"/>
              <a:buChar char="Ø"/>
            </a:pPr>
            <a:r>
              <a:rPr lang="en-AU" sz="2000" dirty="0"/>
              <a:t>50 </a:t>
            </a:r>
            <a:r>
              <a:rPr lang="en-AU" sz="2000" dirty="0" smtClean="0"/>
              <a:t>Conferences spread across</a:t>
            </a:r>
          </a:p>
          <a:p>
            <a:pPr lvl="1"/>
            <a:r>
              <a:rPr lang="en-AU" sz="2000" dirty="0"/>
              <a:t> </a:t>
            </a:r>
            <a:r>
              <a:rPr lang="en-AU" sz="2000" dirty="0" smtClean="0"/>
              <a:t>   the six regions of the Society</a:t>
            </a:r>
          </a:p>
          <a:p>
            <a:pPr lvl="1">
              <a:buFont typeface="Wingdings" panose="05000000000000000000" pitchFamily="2" charset="2"/>
              <a:buChar char="Ø"/>
            </a:pPr>
            <a:endParaRPr lang="en-AU" sz="800" dirty="0"/>
          </a:p>
        </p:txBody>
      </p:sp>
      <p:pic>
        <p:nvPicPr>
          <p:cNvPr id="2050" name="Picture 2" descr="http://cgcatholic.org.au/wp-content/uploads/2015/11/Map-e14483321986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764705"/>
            <a:ext cx="4824536" cy="510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852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dirty="0"/>
          </a:p>
        </p:txBody>
      </p:sp>
      <p:pic>
        <p:nvPicPr>
          <p:cNvPr id="9218" name="Picture 2" descr="H:\John's workings\John's workings\Pilot Sites\Diagrams for information session power point\overall governa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98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John's workings\John's workings\Pilot Sites\Diagrams for information session power point\conference org ch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1998"/>
            <a:ext cx="9161065" cy="688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195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biLevel thresh="25000"/>
            <a:extLst>
              <a:ext uri="{BEBA8EAE-BF5A-486C-A8C5-ECC9F3942E4B}">
                <a14:imgProps xmlns:a14="http://schemas.microsoft.com/office/drawing/2010/main">
                  <a14:imgLayer r:embed="rId4">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7571184" cy="764704"/>
          </a:xfrm>
        </p:spPr>
        <p:txBody>
          <a:bodyPr>
            <a:noAutofit/>
          </a:bodyPr>
          <a:lstStyle/>
          <a:p>
            <a:pPr algn="ctr"/>
            <a:r>
              <a:rPr lang="en-AU" sz="4000" dirty="0">
                <a:solidFill>
                  <a:srgbClr val="0070C0"/>
                </a:solidFill>
                <a:latin typeface="Arial" panose="020B0604020202020204" pitchFamily="34" charset="0"/>
                <a:cs typeface="Arial" panose="020B0604020202020204" pitchFamily="34" charset="0"/>
              </a:rPr>
              <a:t>Conferences</a:t>
            </a:r>
          </a:p>
        </p:txBody>
      </p:sp>
      <p:sp>
        <p:nvSpPr>
          <p:cNvPr id="6" name="Text Placeholder 5"/>
          <p:cNvSpPr>
            <a:spLocks noGrp="1"/>
          </p:cNvSpPr>
          <p:nvPr>
            <p:ph type="body" sz="half" idx="2"/>
          </p:nvPr>
        </p:nvSpPr>
        <p:spPr>
          <a:xfrm>
            <a:off x="457200" y="908725"/>
            <a:ext cx="3250704" cy="5217443"/>
          </a:xfrm>
        </p:spPr>
        <p:txBody>
          <a:bodyPr/>
          <a:lstStyle/>
          <a:p>
            <a:endParaRPr lang="en-AU" b="1" dirty="0"/>
          </a:p>
          <a:p>
            <a:endParaRPr lang="en-AU" dirty="0"/>
          </a:p>
        </p:txBody>
      </p:sp>
      <p:pic>
        <p:nvPicPr>
          <p:cNvPr id="4099" name="Picture 3" descr="C:\Users\john.vance\AppData\Local\Microsoft\Windows\Temporary Internet Files\Content.Outlook\H0NN6NHY\our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7" y="845128"/>
            <a:ext cx="3582719" cy="532017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fontScale="92500" lnSpcReduction="10000"/>
          </a:bodyPr>
          <a:lstStyle/>
          <a:p>
            <a:endParaRPr lang="en-AU" dirty="0" smtClean="0"/>
          </a:p>
          <a:p>
            <a:pPr>
              <a:lnSpc>
                <a:spcPct val="150000"/>
              </a:lnSpc>
            </a:pPr>
            <a:r>
              <a:rPr lang="en-AU" sz="2200" b="1" dirty="0">
                <a:solidFill>
                  <a:schemeClr val="accent6">
                    <a:lumMod val="75000"/>
                  </a:schemeClr>
                </a:solidFill>
              </a:rPr>
              <a:t>Our Conferences are made up of individuals within our community - they are a core group that gathers together in prayer and friendship and responds to those in need by undertaking home </a:t>
            </a:r>
            <a:r>
              <a:rPr lang="en-AU" sz="2200" b="1" dirty="0" smtClean="0">
                <a:solidFill>
                  <a:schemeClr val="accent6">
                    <a:lumMod val="75000"/>
                  </a:schemeClr>
                </a:solidFill>
              </a:rPr>
              <a:t>visits or interviews.</a:t>
            </a:r>
          </a:p>
          <a:p>
            <a:pPr>
              <a:lnSpc>
                <a:spcPct val="150000"/>
              </a:lnSpc>
            </a:pPr>
            <a:endParaRPr lang="en-AU" sz="2400" b="1" dirty="0">
              <a:solidFill>
                <a:schemeClr val="accent6">
                  <a:lumMod val="75000"/>
                </a:schemeClr>
              </a:solidFill>
            </a:endParaRPr>
          </a:p>
          <a:p>
            <a:pPr>
              <a:lnSpc>
                <a:spcPct val="150000"/>
              </a:lnSpc>
            </a:pPr>
            <a:r>
              <a:rPr lang="en-AU" sz="2200" b="1" dirty="0" smtClean="0">
                <a:solidFill>
                  <a:schemeClr val="accent6">
                    <a:lumMod val="75000"/>
                  </a:schemeClr>
                </a:solidFill>
              </a:rPr>
              <a:t>There are three types of membership:-</a:t>
            </a:r>
          </a:p>
          <a:p>
            <a:pPr lvl="5">
              <a:lnSpc>
                <a:spcPct val="150000"/>
              </a:lnSpc>
            </a:pPr>
            <a:r>
              <a:rPr lang="en-AU" sz="2200" b="1" dirty="0" smtClean="0">
                <a:solidFill>
                  <a:schemeClr val="accent6">
                    <a:lumMod val="75000"/>
                  </a:schemeClr>
                </a:solidFill>
              </a:rPr>
              <a:t>Conference,</a:t>
            </a:r>
          </a:p>
          <a:p>
            <a:pPr lvl="5">
              <a:lnSpc>
                <a:spcPct val="150000"/>
              </a:lnSpc>
            </a:pPr>
            <a:r>
              <a:rPr lang="en-AU" sz="2200" b="1" dirty="0" smtClean="0">
                <a:solidFill>
                  <a:schemeClr val="accent6">
                    <a:lumMod val="75000"/>
                  </a:schemeClr>
                </a:solidFill>
              </a:rPr>
              <a:t>Associate and </a:t>
            </a:r>
          </a:p>
          <a:p>
            <a:pPr lvl="5">
              <a:lnSpc>
                <a:spcPct val="150000"/>
              </a:lnSpc>
            </a:pPr>
            <a:r>
              <a:rPr lang="en-AU" sz="2200" b="1" dirty="0" smtClean="0">
                <a:solidFill>
                  <a:schemeClr val="accent6">
                    <a:lumMod val="75000"/>
                  </a:schemeClr>
                </a:solidFill>
              </a:rPr>
              <a:t>Volunteer</a:t>
            </a:r>
          </a:p>
          <a:p>
            <a:endParaRPr lang="en-AU" dirty="0"/>
          </a:p>
        </p:txBody>
      </p:sp>
    </p:spTree>
    <p:extLst>
      <p:ext uri="{BB962C8B-B14F-4D97-AF65-F5344CB8AC3E}">
        <p14:creationId xmlns:p14="http://schemas.microsoft.com/office/powerpoint/2010/main" val="1603852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4690a795-f21e-4b7b-8d1a-7e94d6b69746" xsi:nil="true"/>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4.xml><?xml version="1.0" encoding="utf-8"?>
<?mso-contentType ?>
<SharedContentType xmlns="Microsoft.SharePoint.Taxonomy.ContentTypeSync" SourceId="be9b9404-e72a-4351-b1fa-0cbc25905e61" ContentTypeId="0x010100F11B04EFEED17A4881869C310E832AA7" PreviousValue="false" LastSyncTimeStamp="2023-03-30T09:48:17.05Z"/>
</file>

<file path=customXml/itemProps1.xml><?xml version="1.0" encoding="utf-8"?>
<ds:datastoreItem xmlns:ds="http://schemas.openxmlformats.org/officeDocument/2006/customXml" ds:itemID="{05950178-1298-4E7E-B169-7C400C642804}"/>
</file>

<file path=customXml/itemProps2.xml><?xml version="1.0" encoding="utf-8"?>
<ds:datastoreItem xmlns:ds="http://schemas.openxmlformats.org/officeDocument/2006/customXml" ds:itemID="{2ECDBA67-C346-4B20-957D-E7BD3941D095}"/>
</file>

<file path=customXml/itemProps3.xml><?xml version="1.0" encoding="utf-8"?>
<ds:datastoreItem xmlns:ds="http://schemas.openxmlformats.org/officeDocument/2006/customXml" ds:itemID="{F52F717F-E150-41E2-B466-0CC44EA04A92}"/>
</file>

<file path=customXml/itemProps4.xml><?xml version="1.0" encoding="utf-8"?>
<ds:datastoreItem xmlns:ds="http://schemas.openxmlformats.org/officeDocument/2006/customXml" ds:itemID="{78A704F3-0EB5-49D9-8BC5-46C95B6EFDE1}"/>
</file>

<file path=docProps/app.xml><?xml version="1.0" encoding="utf-8"?>
<Properties xmlns="http://schemas.openxmlformats.org/officeDocument/2006/extended-properties" xmlns:vt="http://schemas.openxmlformats.org/officeDocument/2006/docPropsVTypes">
  <TotalTime>3579</TotalTime>
  <Words>1487</Words>
  <Application>Microsoft Office PowerPoint</Application>
  <PresentationFormat>On-screen Show (4:3)</PresentationFormat>
  <Paragraphs>239</Paragraphs>
  <Slides>17</Slides>
  <Notes>17</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   Information Session  Conference Recruitment </vt:lpstr>
      <vt:lpstr>Conference Recruitment</vt:lpstr>
      <vt:lpstr>  VISION The St Vincent de Paul Society aspires to be recognised as a caring Catholic charity offering “a hand up” to people in need. We do this by respecting their dignity, sharing our hope and encouraging them to take control of their own destiny. </vt:lpstr>
      <vt:lpstr>Our History</vt:lpstr>
      <vt:lpstr>PowerPoint Presentation</vt:lpstr>
      <vt:lpstr>PowerPoint Presentation</vt:lpstr>
      <vt:lpstr>PowerPoint Presentation</vt:lpstr>
      <vt:lpstr>PowerPoint Presentation</vt:lpstr>
      <vt:lpstr>Conferences</vt:lpstr>
      <vt:lpstr>PowerPoint Presentation</vt:lpstr>
      <vt:lpstr>PowerPoint Presentation</vt:lpstr>
      <vt:lpstr>Conferences</vt:lpstr>
      <vt:lpstr>PowerPoint Presentation</vt:lpstr>
      <vt:lpstr>PowerPoint Presentation</vt:lpstr>
      <vt:lpstr>PowerPoint Presentation</vt:lpstr>
      <vt:lpstr> What happens next?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Samara Gentle</dc:creator>
  <cp:lastModifiedBy>John Vance</cp:lastModifiedBy>
  <cp:revision>147</cp:revision>
  <cp:lastPrinted>2017-03-21T00:29:12Z</cp:lastPrinted>
  <dcterms:created xsi:type="dcterms:W3CDTF">2016-02-14T21:35:54Z</dcterms:created>
  <dcterms:modified xsi:type="dcterms:W3CDTF">2017-03-24T03:17:49Z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Order">
    <vt:lpwstr>6700.00000000000</vt:lpwstr>
  </property>
  <property fmtid="{D5CDD505-2E9C-101B-9397-08002B2CF9AE}" pid="4" name="xd_ProgID">
    <vt:lpwstr/>
  </property>
  <property fmtid="{D5CDD505-2E9C-101B-9397-08002B2CF9AE}" pid="5" name="_SourceUrl">
    <vt:lpwstr/>
  </property>
  <property fmtid="{D5CDD505-2E9C-101B-9397-08002B2CF9AE}" pid="6" name="MediaLengthInSeconds">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