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9753600" cy="7315200"/>
  <p:notesSz cx="6858000" cy="9144000"/>
  <p:embeddedFontLst>
    <p:embeddedFont>
      <p:font typeface="Calibri" panose="020F0502020204030204" pitchFamily="34" charset="0"/>
      <p:regular r:id="rId26"/>
      <p:bold r:id="rId27"/>
      <p:italic r:id="rId28"/>
      <p:boldItalic r:id="rId29"/>
    </p:embeddedFont>
    <p:embeddedFont>
      <p:font typeface="Glacial Indifference" panose="020B0604020202020204" charset="0"/>
      <p:regular r:id="rId30"/>
    </p:embeddedFont>
    <p:embeddedFont>
      <p:font typeface="Glacial Indifference Bold" panose="020B0604020202020204" charset="0"/>
      <p:regular r:id="rId31"/>
    </p:embeddedFont>
    <p:embeddedFont>
      <p:font typeface="Halimum" panose="020B0604020202020204" charset="0"/>
      <p:regular r:id="rId32"/>
    </p:embeddedFont>
    <p:embeddedFont>
      <p:font typeface="Segoe UI" panose="020B0502040204020203" pitchFamily="34" charset="0"/>
      <p:regular r:id="rId33"/>
      <p:bold r:id="rId34"/>
      <p:italic r:id="rId35"/>
      <p:boldItalic r:id="rId36"/>
    </p:embeddedFont>
    <p:embeddedFont>
      <p:font typeface="The Seasons"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F41BC7-447D-4DFF-A8BC-1C62539B7597}" v="2" dt="2023-04-30T04:09:50.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autoAdjust="0"/>
    <p:restoredTop sz="94622" autoAdjust="0"/>
  </p:normalViewPr>
  <p:slideViewPr>
    <p:cSldViewPr>
      <p:cViewPr varScale="1">
        <p:scale>
          <a:sx n="55" d="100"/>
          <a:sy n="55" d="100"/>
        </p:scale>
        <p:origin x="149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87" d="100"/>
          <a:sy n="87" d="100"/>
        </p:scale>
        <p:origin x="1912" y="-196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9.fntdata"/><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microsoft.com/office/2015/10/relationships/revisionInfo" Target="revisionInfo.xml"/><Relationship Id="rId8" Type="http://schemas.openxmlformats.org/officeDocument/2006/relationships/slide" Target="slides/slide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Scott" userId="59d7f2bb-14b4-401c-ba39-1580fa7f662f" providerId="ADAL" clId="{CAF41BC7-447D-4DFF-A8BC-1C62539B7597}"/>
    <pc:docChg chg="undo custSel modSld">
      <pc:chgData name="Bernadette Scott" userId="59d7f2bb-14b4-401c-ba39-1580fa7f662f" providerId="ADAL" clId="{CAF41BC7-447D-4DFF-A8BC-1C62539B7597}" dt="2023-04-30T04:21:19.380" v="143" actId="20577"/>
      <pc:docMkLst>
        <pc:docMk/>
      </pc:docMkLst>
      <pc:sldChg chg="modNotes">
        <pc:chgData name="Bernadette Scott" userId="59d7f2bb-14b4-401c-ba39-1580fa7f662f" providerId="ADAL" clId="{CAF41BC7-447D-4DFF-A8BC-1C62539B7597}" dt="2023-04-30T04:01:46.191" v="0"/>
        <pc:sldMkLst>
          <pc:docMk/>
          <pc:sldMk cId="0" sldId="256"/>
        </pc:sldMkLst>
      </pc:sldChg>
      <pc:sldChg chg="modNotes">
        <pc:chgData name="Bernadette Scott" userId="59d7f2bb-14b4-401c-ba39-1580fa7f662f" providerId="ADAL" clId="{CAF41BC7-447D-4DFF-A8BC-1C62539B7597}" dt="2023-04-30T04:03:47.235" v="23" actId="20577"/>
        <pc:sldMkLst>
          <pc:docMk/>
          <pc:sldMk cId="0" sldId="257"/>
        </pc:sldMkLst>
      </pc:sldChg>
      <pc:sldChg chg="modNotes">
        <pc:chgData name="Bernadette Scott" userId="59d7f2bb-14b4-401c-ba39-1580fa7f662f" providerId="ADAL" clId="{CAF41BC7-447D-4DFF-A8BC-1C62539B7597}" dt="2023-04-30T04:04:54.063" v="28" actId="1076"/>
        <pc:sldMkLst>
          <pc:docMk/>
          <pc:sldMk cId="0" sldId="258"/>
        </pc:sldMkLst>
      </pc:sldChg>
      <pc:sldChg chg="modNotes">
        <pc:chgData name="Bernadette Scott" userId="59d7f2bb-14b4-401c-ba39-1580fa7f662f" providerId="ADAL" clId="{CAF41BC7-447D-4DFF-A8BC-1C62539B7597}" dt="2023-04-30T04:05:40.145" v="35" actId="20577"/>
        <pc:sldMkLst>
          <pc:docMk/>
          <pc:sldMk cId="0" sldId="259"/>
        </pc:sldMkLst>
      </pc:sldChg>
      <pc:sldChg chg="modNotes">
        <pc:chgData name="Bernadette Scott" userId="59d7f2bb-14b4-401c-ba39-1580fa7f662f" providerId="ADAL" clId="{CAF41BC7-447D-4DFF-A8BC-1C62539B7597}" dt="2023-04-30T04:07:29.398" v="47" actId="14100"/>
        <pc:sldMkLst>
          <pc:docMk/>
          <pc:sldMk cId="0" sldId="260"/>
        </pc:sldMkLst>
      </pc:sldChg>
      <pc:sldChg chg="modNotes">
        <pc:chgData name="Bernadette Scott" userId="59d7f2bb-14b4-401c-ba39-1580fa7f662f" providerId="ADAL" clId="{CAF41BC7-447D-4DFF-A8BC-1C62539B7597}" dt="2023-04-30T04:10:10.503" v="70" actId="20577"/>
        <pc:sldMkLst>
          <pc:docMk/>
          <pc:sldMk cId="0" sldId="261"/>
        </pc:sldMkLst>
      </pc:sldChg>
      <pc:sldChg chg="modNotes">
        <pc:chgData name="Bernadette Scott" userId="59d7f2bb-14b4-401c-ba39-1580fa7f662f" providerId="ADAL" clId="{CAF41BC7-447D-4DFF-A8BC-1C62539B7597}" dt="2023-04-30T04:10:29.665" v="77" actId="20577"/>
        <pc:sldMkLst>
          <pc:docMk/>
          <pc:sldMk cId="0" sldId="262"/>
        </pc:sldMkLst>
      </pc:sldChg>
      <pc:sldChg chg="modNotes">
        <pc:chgData name="Bernadette Scott" userId="59d7f2bb-14b4-401c-ba39-1580fa7f662f" providerId="ADAL" clId="{CAF41BC7-447D-4DFF-A8BC-1C62539B7597}" dt="2023-04-30T04:11:15.400" v="88" actId="14100"/>
        <pc:sldMkLst>
          <pc:docMk/>
          <pc:sldMk cId="0" sldId="263"/>
        </pc:sldMkLst>
      </pc:sldChg>
      <pc:sldChg chg="modNotes">
        <pc:chgData name="Bernadette Scott" userId="59d7f2bb-14b4-401c-ba39-1580fa7f662f" providerId="ADAL" clId="{CAF41BC7-447D-4DFF-A8BC-1C62539B7597}" dt="2023-04-30T04:12:38.308" v="101" actId="14100"/>
        <pc:sldMkLst>
          <pc:docMk/>
          <pc:sldMk cId="0" sldId="264"/>
        </pc:sldMkLst>
      </pc:sldChg>
      <pc:sldChg chg="modNotes">
        <pc:chgData name="Bernadette Scott" userId="59d7f2bb-14b4-401c-ba39-1580fa7f662f" providerId="ADAL" clId="{CAF41BC7-447D-4DFF-A8BC-1C62539B7597}" dt="2023-04-30T04:18:11.091" v="120" actId="21"/>
        <pc:sldMkLst>
          <pc:docMk/>
          <pc:sldMk cId="0" sldId="265"/>
        </pc:sldMkLst>
      </pc:sldChg>
      <pc:sldChg chg="modNotes">
        <pc:chgData name="Bernadette Scott" userId="59d7f2bb-14b4-401c-ba39-1580fa7f662f" providerId="ADAL" clId="{CAF41BC7-447D-4DFF-A8BC-1C62539B7597}" dt="2023-04-30T04:19:22.423" v="131" actId="14100"/>
        <pc:sldMkLst>
          <pc:docMk/>
          <pc:sldMk cId="0" sldId="266"/>
        </pc:sldMkLst>
      </pc:sldChg>
      <pc:sldChg chg="modNotes">
        <pc:chgData name="Bernadette Scott" userId="59d7f2bb-14b4-401c-ba39-1580fa7f662f" providerId="ADAL" clId="{CAF41BC7-447D-4DFF-A8BC-1C62539B7597}" dt="2023-04-30T04:21:19.380" v="143" actId="20577"/>
        <pc:sldMkLst>
          <pc:docMk/>
          <pc:sldMk cId="0"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B0E55-EF7D-4689-9D5A-9553CE78D2CC}" type="datetimeFigureOut">
              <a:rPr lang="en-US" smtClean="0"/>
              <a:t>4/30/2023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87D17-27DE-48D3-8098-88BF9DEF335E}" type="slidenum">
              <a:rPr lang="en-US" smtClean="0"/>
              <a:t>‹#›</a:t>
            </a:fld>
            <a:endParaRPr lang="en-US"/>
          </a:p>
        </p:txBody>
      </p:sp>
    </p:spTree>
    <p:extLst>
      <p:ext uri="{BB962C8B-B14F-4D97-AF65-F5344CB8AC3E}">
        <p14:creationId xmlns:p14="http://schemas.microsoft.com/office/powerpoint/2010/main" val="355056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Today we will be reflecting on Blessed Frederic Ozanam and Blessed Rosalie </a:t>
            </a:r>
            <a:r>
              <a:rPr lang="en-US" sz="1800" b="0" i="0" dirty="0" err="1">
                <a:solidFill>
                  <a:srgbClr val="000000"/>
                </a:solidFill>
                <a:effectLst/>
                <a:latin typeface="Calibri" panose="020F0502020204030204" pitchFamily="34" charset="0"/>
              </a:rPr>
              <a:t>Rendu</a:t>
            </a:r>
            <a:r>
              <a:rPr lang="en-US" sz="1800" b="0" i="0" dirty="0">
                <a:solidFill>
                  <a:srgbClr val="000000"/>
                </a:solidFill>
                <a:effectLst/>
                <a:latin typeface="Calibri" panose="020F0502020204030204" pitchFamily="34" charset="0"/>
              </a:rPr>
              <a:t> as models for us who work for the Society. In the first session I will be reflecting on Blessed Frederic and then after lunch on Blessed Rosalie. I will be sharing some thoughts with you and then giving you some reflection time. I will be asking some reflection questions throughout the presentation but will also give them to you for reflection at the end. </a:t>
            </a:r>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1</a:t>
            </a:fld>
            <a:endParaRPr lang="en-US"/>
          </a:p>
        </p:txBody>
      </p:sp>
    </p:spTree>
    <p:extLst>
      <p:ext uri="{BB962C8B-B14F-4D97-AF65-F5344CB8AC3E}">
        <p14:creationId xmlns:p14="http://schemas.microsoft.com/office/powerpoint/2010/main" val="3518127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2667000" cy="2000250"/>
          </a:xfrm>
        </p:spPr>
      </p:sp>
      <p:sp>
        <p:nvSpPr>
          <p:cNvPr id="3" name="Notes Placeholder 2"/>
          <p:cNvSpPr>
            <a:spLocks noGrp="1"/>
          </p:cNvSpPr>
          <p:nvPr>
            <p:ph type="body" idx="1"/>
          </p:nvPr>
        </p:nvSpPr>
        <p:spPr>
          <a:xfrm>
            <a:off x="685800" y="2438400"/>
            <a:ext cx="5486400" cy="5334000"/>
          </a:xfrm>
        </p:spPr>
        <p:txBody>
          <a:bodyPr/>
          <a:lstStyle/>
          <a:p>
            <a:pPr algn="l" rtl="0" fontAlgn="base"/>
            <a:r>
              <a:rPr lang="en-US" sz="1100" b="1" i="0" dirty="0">
                <a:solidFill>
                  <a:srgbClr val="000000"/>
                </a:solidFill>
                <a:effectLst/>
                <a:latin typeface="Calibri" panose="020F0502020204030204" pitchFamily="34" charset="0"/>
              </a:rPr>
              <a:t>Social Justice</a:t>
            </a:r>
            <a:r>
              <a:rPr lang="en-US" sz="1100" b="0" i="0" dirty="0">
                <a:solidFill>
                  <a:srgbClr val="000000"/>
                </a:solidFill>
                <a:effectLst/>
                <a:latin typeface="Calibri" panose="020F0502020204030204" pitchFamily="34" charset="0"/>
              </a:rPr>
              <a:t>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In Ozanam’s time the industrial revolution caused  “The movement of the peasant class from the land into the </a:t>
            </a:r>
            <a:r>
              <a:rPr lang="en-US" sz="1100" b="0" i="0" dirty="0" err="1">
                <a:solidFill>
                  <a:srgbClr val="000000"/>
                </a:solidFill>
                <a:effectLst/>
                <a:latin typeface="Calibri" panose="020F0502020204030204" pitchFamily="34" charset="0"/>
              </a:rPr>
              <a:t>industrialised</a:t>
            </a:r>
            <a:r>
              <a:rPr lang="en-US" sz="1100" b="0" i="0" dirty="0">
                <a:solidFill>
                  <a:srgbClr val="000000"/>
                </a:solidFill>
                <a:effectLst/>
                <a:latin typeface="Calibri" panose="020F0502020204030204" pitchFamily="34" charset="0"/>
              </a:rPr>
              <a:t> cities, which brought into focus the needs of those working in the factories and those who could no longer find work. “Starvation wages were paid: employment was uncertain; women and children were toiling 12 and 14 hours a day under unhealthy conditions and drunkenness and disease were rampant.” (Schimberg p 205)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The conditions that were before him caused Frederic to think about the causes of such poverty and exploitation. Ozanam’s social thought was the forerunner to much of the social teaching of the church; his teachings were 40 years before Rerum Novarum(a key document in the church’s social teaching). He was able to balance hands on care of the poor with advocacy and work for justice.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Ozanam said that he was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“deeply imbued with the great truths of Christianity, which contain for me consolation and hope, I find myself forced to express what my soul feels.” </a:t>
            </a:r>
            <a:r>
              <a:rPr lang="en-US" sz="1100" b="0" i="0" dirty="0" err="1">
                <a:solidFill>
                  <a:srgbClr val="000000"/>
                </a:solidFill>
                <a:effectLst/>
                <a:latin typeface="Calibri" panose="020F0502020204030204" pitchFamily="34" charset="0"/>
              </a:rPr>
              <a:t>Baunard</a:t>
            </a:r>
            <a:r>
              <a:rPr lang="en-US" sz="1100" b="0" i="0" dirty="0">
                <a:solidFill>
                  <a:srgbClr val="000000"/>
                </a:solidFill>
                <a:effectLst/>
                <a:latin typeface="Calibri" panose="020F0502020204030204" pitchFamily="34" charset="0"/>
              </a:rPr>
              <a:t> p18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 He was critical of the anti-religious philosophy of his day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“Young men, the moral regeneration of our ancient land of France will be our special work. You have felt the emptiness of material pleasures, you have felt the hunger for truth crying out within you; you have gone for light and comfort to the barren philosophy of modern apostles. You have not found food for your souls there. The religion of your forefathers appears before you today with full hands” </a:t>
            </a:r>
            <a:r>
              <a:rPr lang="en-US" sz="1100" b="0" i="0" dirty="0" err="1">
                <a:solidFill>
                  <a:srgbClr val="000000"/>
                </a:solidFill>
                <a:effectLst/>
                <a:latin typeface="Calibri" panose="020F0502020204030204" pitchFamily="34" charset="0"/>
              </a:rPr>
              <a:t>Baunard</a:t>
            </a:r>
            <a:r>
              <a:rPr lang="en-US" sz="1100" b="0" i="0" dirty="0">
                <a:solidFill>
                  <a:srgbClr val="000000"/>
                </a:solidFill>
                <a:effectLst/>
                <a:latin typeface="Calibri" panose="020F0502020204030204" pitchFamily="34" charset="0"/>
              </a:rPr>
              <a:t> p20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 </a:t>
            </a:r>
            <a:endParaRPr lang="en-US" sz="11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10</a:t>
            </a:fld>
            <a:endParaRPr lang="en-US"/>
          </a:p>
        </p:txBody>
      </p:sp>
    </p:spTree>
    <p:extLst>
      <p:ext uri="{BB962C8B-B14F-4D97-AF65-F5344CB8AC3E}">
        <p14:creationId xmlns:p14="http://schemas.microsoft.com/office/powerpoint/2010/main" val="153878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604838"/>
            <a:ext cx="2286000" cy="1714500"/>
          </a:xfrm>
        </p:spPr>
      </p:sp>
      <p:sp>
        <p:nvSpPr>
          <p:cNvPr id="3" name="Notes Placeholder 2"/>
          <p:cNvSpPr>
            <a:spLocks noGrp="1"/>
          </p:cNvSpPr>
          <p:nvPr>
            <p:ph type="body" idx="1"/>
          </p:nvPr>
        </p:nvSpPr>
        <p:spPr>
          <a:xfrm>
            <a:off x="457200" y="2319350"/>
            <a:ext cx="5791200" cy="6219811"/>
          </a:xfrm>
        </p:spPr>
        <p:txBody>
          <a:bodyPr/>
          <a:lstStyle/>
          <a:p>
            <a:pPr algn="l" rtl="0" fontAlgn="base"/>
            <a:r>
              <a:rPr lang="en-US" sz="1100" b="0" i="0" dirty="0">
                <a:solidFill>
                  <a:srgbClr val="000000"/>
                </a:solidFill>
                <a:effectLst/>
                <a:latin typeface="Calibri" panose="020F0502020204030204" pitchFamily="34" charset="0"/>
              </a:rPr>
              <a:t>He also challenged other young Catholics saying that: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 Religious ideas can have no value if they do not have a practical and positive value. </a:t>
            </a:r>
            <a:r>
              <a:rPr lang="en-US" sz="1100" b="1" i="0" dirty="0">
                <a:solidFill>
                  <a:srgbClr val="000000"/>
                </a:solidFill>
                <a:effectLst/>
                <a:latin typeface="Calibri" panose="020F0502020204030204" pitchFamily="34" charset="0"/>
              </a:rPr>
              <a:t>Religion serves less to think than to act; </a:t>
            </a:r>
            <a:r>
              <a:rPr lang="en-US" sz="1100" b="0" i="0" dirty="0">
                <a:solidFill>
                  <a:srgbClr val="000000"/>
                </a:solidFill>
                <a:effectLst/>
                <a:latin typeface="Calibri" panose="020F0502020204030204" pitchFamily="34" charset="0"/>
              </a:rPr>
              <a:t>.... The value of Christianity is in this, and not in the attraction of its teachings </a:t>
            </a:r>
            <a:endParaRPr lang="en-US" sz="1100" b="0" i="0" dirty="0">
              <a:solidFill>
                <a:srgbClr val="000000"/>
              </a:solidFill>
              <a:effectLst/>
              <a:latin typeface="Segoe UI" panose="020B0502040204020203" pitchFamily="34" charset="0"/>
            </a:endParaRPr>
          </a:p>
          <a:p>
            <a:pPr algn="l" rtl="0" fontAlgn="base"/>
            <a:endParaRPr lang="en-US" sz="1100" b="0" i="0" dirty="0">
              <a:solidFill>
                <a:srgbClr val="000000"/>
              </a:solidFill>
              <a:effectLst/>
              <a:latin typeface="Calibri" panose="020F0502020204030204" pitchFamily="34" charset="0"/>
            </a:endParaRPr>
          </a:p>
          <a:p>
            <a:pPr algn="l" rtl="0" fontAlgn="base"/>
            <a:r>
              <a:rPr lang="en-US" sz="1100" b="0" i="0" dirty="0">
                <a:solidFill>
                  <a:srgbClr val="000000"/>
                </a:solidFill>
                <a:effectLst/>
                <a:latin typeface="Calibri" panose="020F0502020204030204" pitchFamily="34" charset="0"/>
              </a:rPr>
              <a:t>He also linked charity and justice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The social order rests on two virtues: justice and charity. But justice supposes great love, since we have to love a person greatly to respect his rights, which border on our rights, and his liberty which troubles our liberty. Yet, while just has limits, charity has none. </a:t>
            </a:r>
            <a:endParaRPr lang="en-US" sz="1100" b="0" i="0" dirty="0">
              <a:solidFill>
                <a:srgbClr val="000000"/>
              </a:solidFill>
              <a:effectLst/>
              <a:latin typeface="Segoe UI" panose="020B0502040204020203" pitchFamily="34" charset="0"/>
            </a:endParaRPr>
          </a:p>
          <a:p>
            <a:pPr algn="l" rtl="0" fontAlgn="base"/>
            <a:endParaRPr lang="en-US" sz="1100" b="0" i="0" dirty="0">
              <a:solidFill>
                <a:srgbClr val="000000"/>
              </a:solidFill>
              <a:effectLst/>
              <a:latin typeface="Calibri" panose="020F0502020204030204" pitchFamily="34" charset="0"/>
            </a:endParaRPr>
          </a:p>
          <a:p>
            <a:pPr algn="l" rtl="0" fontAlgn="base"/>
            <a:r>
              <a:rPr lang="en-US" sz="1100" b="0" i="0" dirty="0">
                <a:solidFill>
                  <a:srgbClr val="000000"/>
                </a:solidFill>
                <a:effectLst/>
                <a:latin typeface="Calibri" panose="020F0502020204030204" pitchFamily="34" charset="0"/>
              </a:rPr>
              <a:t>In this statement I am reminded of Pope Francis’ statement about the Church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How are we treating the people of God? I dream of a church that is a mother and shepherdess. The church’s ministers must be merciful, take responsibility for the people and accompany them like the Good Samaritan, who washes, cleans and raises up his </a:t>
            </a:r>
            <a:r>
              <a:rPr lang="en-US" sz="1100" b="0" i="0" dirty="0" err="1">
                <a:solidFill>
                  <a:srgbClr val="000000"/>
                </a:solidFill>
                <a:effectLst/>
                <a:latin typeface="Calibri" panose="020F0502020204030204" pitchFamily="34" charset="0"/>
              </a:rPr>
              <a:t>neighbour</a:t>
            </a:r>
            <a:r>
              <a:rPr lang="en-US" sz="1100" b="0" i="0" dirty="0">
                <a:solidFill>
                  <a:srgbClr val="000000"/>
                </a:solidFill>
                <a:effectLst/>
                <a:latin typeface="Calibri" panose="020F0502020204030204" pitchFamily="34" charset="0"/>
              </a:rPr>
              <a:t>. This is pure Gospel.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These words of Francis’ could be applied to us and how we take care of the people who are entrusted to us.  </a:t>
            </a:r>
            <a:endParaRPr lang="en-US" sz="1100" b="0" i="0" dirty="0">
              <a:solidFill>
                <a:srgbClr val="000000"/>
              </a:solidFill>
              <a:effectLst/>
              <a:latin typeface="Segoe UI" panose="020B0502040204020203" pitchFamily="34" charset="0"/>
            </a:endParaRPr>
          </a:p>
          <a:p>
            <a:pPr algn="l" rtl="0" fontAlgn="base"/>
            <a:endParaRPr lang="en-US" sz="1100" b="0" i="0" dirty="0">
              <a:solidFill>
                <a:srgbClr val="000000"/>
              </a:solidFill>
              <a:effectLst/>
              <a:latin typeface="Calibri" panose="020F0502020204030204" pitchFamily="34" charset="0"/>
            </a:endParaRPr>
          </a:p>
          <a:p>
            <a:pPr algn="l" rtl="0" fontAlgn="base"/>
            <a:r>
              <a:rPr lang="en-US" sz="1100" b="0" i="0" dirty="0">
                <a:solidFill>
                  <a:srgbClr val="000000"/>
                </a:solidFill>
                <a:effectLst/>
                <a:latin typeface="Calibri" panose="020F0502020204030204" pitchFamily="34" charset="0"/>
              </a:rPr>
              <a:t>Ozanam </a:t>
            </a:r>
            <a:r>
              <a:rPr lang="en-US" sz="1100" b="0" i="0" dirty="0" err="1">
                <a:solidFill>
                  <a:srgbClr val="000000"/>
                </a:solidFill>
                <a:effectLst/>
                <a:latin typeface="Calibri" panose="020F0502020204030204" pitchFamily="34" charset="0"/>
              </a:rPr>
              <a:t>recognised</a:t>
            </a:r>
            <a:r>
              <a:rPr lang="en-US" sz="1100" b="0" i="0" dirty="0">
                <a:solidFill>
                  <a:srgbClr val="000000"/>
                </a:solidFill>
                <a:effectLst/>
                <a:latin typeface="Calibri" panose="020F0502020204030204" pitchFamily="34" charset="0"/>
              </a:rPr>
              <a:t> that people would </a:t>
            </a:r>
            <a:r>
              <a:rPr lang="en-US" sz="1100" b="0" i="0" dirty="0" err="1">
                <a:solidFill>
                  <a:srgbClr val="000000"/>
                </a:solidFill>
                <a:effectLst/>
                <a:latin typeface="Calibri" panose="020F0502020204030204" pitchFamily="34" charset="0"/>
              </a:rPr>
              <a:t>criticise</a:t>
            </a:r>
            <a:r>
              <a:rPr lang="en-US" sz="1100" b="0" i="0" dirty="0">
                <a:solidFill>
                  <a:srgbClr val="000000"/>
                </a:solidFill>
                <a:effectLst/>
                <a:latin typeface="Calibri" panose="020F0502020204030204" pitchFamily="34" charset="0"/>
              </a:rPr>
              <a:t> him and call him a socialist because he wanted to reform society but he said that: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“We are not …socialists… in the sense that we do not want the overthrow of society, but we want a free, progressive, Christian reform of it … One cannot avoid the social issues; precisely because they are formidable… We must lay a bold hand on the sore of pauperism   31</a:t>
            </a:r>
            <a:r>
              <a:rPr lang="en-US" sz="1100" b="0" i="0" baseline="30000" dirty="0">
                <a:solidFill>
                  <a:srgbClr val="000000"/>
                </a:solidFill>
                <a:effectLst/>
                <a:latin typeface="Calibri" panose="020F0502020204030204" pitchFamily="34" charset="0"/>
              </a:rPr>
              <a:t>st</a:t>
            </a:r>
            <a:r>
              <a:rPr lang="en-US" sz="1100" b="0" i="0" dirty="0">
                <a:solidFill>
                  <a:srgbClr val="000000"/>
                </a:solidFill>
                <a:effectLst/>
                <a:latin typeface="Calibri" panose="020F0502020204030204" pitchFamily="34" charset="0"/>
              </a:rPr>
              <a:t> May 1848 New Era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Frederic didn’t want people to be overwhelmed by the enormity of the need in his time and so he said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Should we remain inactive therefore in the midst of a suffering and groaning world? No, there is a preparatory path open to us: before taking action for the public good we can take action for the good of individuals; before regenerating France, we can solace poor persons. I would further wish that all young people might unite in head and heart in some charitable work and that there be formed through the whole country a vast association for the relief of the common people.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In saying this he also challenges us to do what we can and not to be discouraged by the great need that exists. </a:t>
            </a:r>
            <a:endParaRPr lang="en-US" sz="1100" b="0" i="0" dirty="0">
              <a:solidFill>
                <a:srgbClr val="000000"/>
              </a:solidFill>
              <a:effectLst/>
              <a:latin typeface="Segoe UI" panose="020B0502040204020203" pitchFamily="34" charset="0"/>
            </a:endParaRPr>
          </a:p>
          <a:p>
            <a:pPr algn="l" rtl="0" fontAlgn="base"/>
            <a:endParaRPr lang="en-US" sz="1100" b="1" i="0" dirty="0">
              <a:solidFill>
                <a:srgbClr val="000000"/>
              </a:solidFill>
              <a:effectLst/>
              <a:latin typeface="Calibri" panose="020F0502020204030204" pitchFamily="34" charset="0"/>
            </a:endParaRPr>
          </a:p>
          <a:p>
            <a:pPr algn="l" rtl="0" fontAlgn="base"/>
            <a:r>
              <a:rPr lang="en-US" sz="1100" b="1" i="0" dirty="0">
                <a:solidFill>
                  <a:srgbClr val="000000"/>
                </a:solidFill>
                <a:effectLst/>
                <a:latin typeface="Calibri" panose="020F0502020204030204" pitchFamily="34" charset="0"/>
              </a:rPr>
              <a:t>How do you balance hands on care and work for justice? In what way do the words of Pope Francis challenge you in your service?</a:t>
            </a:r>
            <a:r>
              <a:rPr lang="en-US" sz="1100" b="0" i="0" dirty="0">
                <a:solidFill>
                  <a:srgbClr val="000000"/>
                </a:solidFill>
                <a:effectLst/>
                <a:latin typeface="Calibri" panose="020F0502020204030204" pitchFamily="34" charset="0"/>
              </a:rPr>
              <a:t> </a:t>
            </a:r>
            <a:endParaRPr lang="en-US" sz="11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11</a:t>
            </a:fld>
            <a:endParaRPr lang="en-US"/>
          </a:p>
        </p:txBody>
      </p:sp>
    </p:spTree>
    <p:extLst>
      <p:ext uri="{BB962C8B-B14F-4D97-AF65-F5344CB8AC3E}">
        <p14:creationId xmlns:p14="http://schemas.microsoft.com/office/powerpoint/2010/main" val="2603699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3048000" cy="2286000"/>
          </a:xfrm>
        </p:spPr>
      </p:sp>
      <p:sp>
        <p:nvSpPr>
          <p:cNvPr id="3" name="Notes Placeholder 2"/>
          <p:cNvSpPr>
            <a:spLocks noGrp="1"/>
          </p:cNvSpPr>
          <p:nvPr>
            <p:ph type="body" idx="1"/>
          </p:nvPr>
        </p:nvSpPr>
        <p:spPr>
          <a:xfrm>
            <a:off x="685800" y="3609976"/>
            <a:ext cx="5486400" cy="4210050"/>
          </a:xfrm>
        </p:spPr>
        <p:txBody>
          <a:bodyPr/>
          <a:lstStyle/>
          <a:p>
            <a:pPr algn="l" rtl="0" fontAlgn="base"/>
            <a:r>
              <a:rPr lang="en-US" b="1" i="0" dirty="0">
                <a:solidFill>
                  <a:srgbClr val="000000"/>
                </a:solidFill>
                <a:effectLst/>
                <a:latin typeface="Calibri" panose="020F0502020204030204" pitchFamily="34" charset="0"/>
              </a:rPr>
              <a:t>Learning From the People We Visit</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The Vincentian tradition that Frederic builds on is based on seeing Christ in the poor. Frederic was a very humble person who learnt from every person he encountered particularly those most in need.  He said;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How many times, burdened by some interior suffering and worried about my continuing ill-health, have I walked full of my own sadness, into the dwelling of a poor person confided to my care.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There, because so many unfortunates have more to complain about than I, I scolded myself for being discouraged. I felt strengthened even more against sorrow, and I thanked that poor person who had consoled and strengthened me through the sight of his own sufferings. From that time on how could I not love him?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b="1" i="0" dirty="0">
                <a:solidFill>
                  <a:srgbClr val="000000"/>
                </a:solidFill>
                <a:effectLst/>
                <a:latin typeface="Calibri" panose="020F0502020204030204" pitchFamily="34" charset="0"/>
              </a:rPr>
              <a:t>What have you learnt from the people you visit?</a:t>
            </a:r>
            <a:r>
              <a:rPr lang="en-US" b="0" i="0" dirty="0">
                <a:solidFill>
                  <a:srgbClr val="000000"/>
                </a:solidFill>
                <a:effectLst/>
                <a:latin typeface="Calibri" panose="020F0502020204030204" pitchFamily="34" charset="0"/>
              </a:rPr>
              <a:t> </a:t>
            </a:r>
          </a:p>
          <a:p>
            <a:pPr algn="l" rtl="0" fontAlgn="base"/>
            <a:endParaRPr lang="en-US" dirty="0">
              <a:solidFill>
                <a:srgbClr val="000000"/>
              </a:solidFill>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Frederic’s life and faith journey gives us an example to follow. He was an ordinary person who did extraordinary things.  For those of us who are part of the Vincentian family and follow in his footsteps we have much to learn from him. I hope that reflecting on his experiences and words help you to discover more about your journey and growth as a volunteer with the Society</a:t>
            </a:r>
            <a:r>
              <a:rPr lang="en-US" b="0" i="0">
                <a:solidFill>
                  <a:srgbClr val="000000"/>
                </a:solidFill>
                <a:effectLst/>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12</a:t>
            </a:fld>
            <a:endParaRPr lang="en-US"/>
          </a:p>
        </p:txBody>
      </p:sp>
    </p:spTree>
    <p:extLst>
      <p:ext uri="{BB962C8B-B14F-4D97-AF65-F5344CB8AC3E}">
        <p14:creationId xmlns:p14="http://schemas.microsoft.com/office/powerpoint/2010/main" val="2520339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087D17-27DE-48D3-8098-88BF9DEF335E}" type="slidenum">
              <a:rPr lang="en-US" smtClean="0"/>
              <a:t>13</a:t>
            </a:fld>
            <a:endParaRPr lang="en-US"/>
          </a:p>
        </p:txBody>
      </p:sp>
    </p:spTree>
    <p:extLst>
      <p:ext uri="{BB962C8B-B14F-4D97-AF65-F5344CB8AC3E}">
        <p14:creationId xmlns:p14="http://schemas.microsoft.com/office/powerpoint/2010/main" val="3031376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087D17-27DE-48D3-8098-88BF9DEF335E}" type="slidenum">
              <a:rPr lang="en-US" smtClean="0"/>
              <a:t>15</a:t>
            </a:fld>
            <a:endParaRPr lang="en-US"/>
          </a:p>
        </p:txBody>
      </p:sp>
    </p:spTree>
    <p:extLst>
      <p:ext uri="{BB962C8B-B14F-4D97-AF65-F5344CB8AC3E}">
        <p14:creationId xmlns:p14="http://schemas.microsoft.com/office/powerpoint/2010/main" val="3992323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087D17-27DE-48D3-8098-88BF9DEF335E}" type="slidenum">
              <a:rPr lang="en-US" smtClean="0"/>
              <a:t>16</a:t>
            </a:fld>
            <a:endParaRPr lang="en-US"/>
          </a:p>
        </p:txBody>
      </p:sp>
    </p:spTree>
    <p:extLst>
      <p:ext uri="{BB962C8B-B14F-4D97-AF65-F5344CB8AC3E}">
        <p14:creationId xmlns:p14="http://schemas.microsoft.com/office/powerpoint/2010/main" val="3830269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087D17-27DE-48D3-8098-88BF9DEF335E}" type="slidenum">
              <a:rPr lang="en-US" smtClean="0"/>
              <a:t>17</a:t>
            </a:fld>
            <a:endParaRPr lang="en-US"/>
          </a:p>
        </p:txBody>
      </p:sp>
    </p:spTree>
    <p:extLst>
      <p:ext uri="{BB962C8B-B14F-4D97-AF65-F5344CB8AC3E}">
        <p14:creationId xmlns:p14="http://schemas.microsoft.com/office/powerpoint/2010/main" val="1195417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087D17-27DE-48D3-8098-88BF9DEF335E}" type="slidenum">
              <a:rPr lang="en-US" smtClean="0"/>
              <a:t>18</a:t>
            </a:fld>
            <a:endParaRPr lang="en-US"/>
          </a:p>
        </p:txBody>
      </p:sp>
    </p:spTree>
    <p:extLst>
      <p:ext uri="{BB962C8B-B14F-4D97-AF65-F5344CB8AC3E}">
        <p14:creationId xmlns:p14="http://schemas.microsoft.com/office/powerpoint/2010/main" val="4108444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087D17-27DE-48D3-8098-88BF9DEF335E}" type="slidenum">
              <a:rPr lang="en-US" smtClean="0"/>
              <a:t>19</a:t>
            </a:fld>
            <a:endParaRPr lang="en-US"/>
          </a:p>
        </p:txBody>
      </p:sp>
    </p:spTree>
    <p:extLst>
      <p:ext uri="{BB962C8B-B14F-4D97-AF65-F5344CB8AC3E}">
        <p14:creationId xmlns:p14="http://schemas.microsoft.com/office/powerpoint/2010/main" val="123578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700" y="304800"/>
            <a:ext cx="2895600" cy="2171700"/>
          </a:xfrm>
        </p:spPr>
      </p:sp>
      <p:sp>
        <p:nvSpPr>
          <p:cNvPr id="3" name="Notes Placeholder 2"/>
          <p:cNvSpPr>
            <a:spLocks noGrp="1"/>
          </p:cNvSpPr>
          <p:nvPr>
            <p:ph type="body" idx="1"/>
          </p:nvPr>
        </p:nvSpPr>
        <p:spPr>
          <a:xfrm>
            <a:off x="381000" y="2667000"/>
            <a:ext cx="6096000" cy="3600450"/>
          </a:xfrm>
        </p:spPr>
        <p:txBody>
          <a:bodyPr/>
          <a:lstStyle/>
          <a:p>
            <a:pPr algn="l" rtl="0" fontAlgn="base"/>
            <a:r>
              <a:rPr lang="en-US" b="0" i="0" dirty="0">
                <a:solidFill>
                  <a:srgbClr val="000000"/>
                </a:solidFill>
                <a:effectLst/>
                <a:latin typeface="Calibri" panose="020F0502020204030204" pitchFamily="34" charset="0"/>
              </a:rPr>
              <a:t>Frederic was born into turbulent times. There were 7 changes of government, 2 revolutions, many uprisings and 2 major cholera epidemics. Frederic described what he saw in Paris in 1832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“The cholera has taken frightening hold. In the space of 14 days it has attacked 3,075 people, killing 1,200 of them. Yesterday there were 717 sick, and in the street wagons loaded with five, ten or twelve coffins can be seen. Few wealthy people have been struck down ...Nevertheless, the calamity strikes with increasing force: it is feared it that it will affect 20,000 people before it runs its course.” Letter to His Mother 8</a:t>
            </a:r>
            <a:r>
              <a:rPr lang="en-US" b="0" i="0" baseline="30000" dirty="0">
                <a:solidFill>
                  <a:srgbClr val="000000"/>
                </a:solidFill>
                <a:effectLst/>
                <a:latin typeface="Calibri" panose="020F0502020204030204" pitchFamily="34" charset="0"/>
              </a:rPr>
              <a:t>th</a:t>
            </a:r>
            <a:r>
              <a:rPr lang="en-US" b="0" i="0" dirty="0">
                <a:solidFill>
                  <a:srgbClr val="000000"/>
                </a:solidFill>
                <a:effectLst/>
                <a:latin typeface="Calibri" panose="020F0502020204030204" pitchFamily="34" charset="0"/>
              </a:rPr>
              <a:t> April 1832 </a:t>
            </a:r>
            <a:r>
              <a:rPr lang="en-US" b="0" i="0" dirty="0" err="1">
                <a:solidFill>
                  <a:srgbClr val="000000"/>
                </a:solidFill>
                <a:effectLst/>
                <a:latin typeface="Calibri" panose="020F0502020204030204" pitchFamily="34" charset="0"/>
              </a:rPr>
              <a:t>Dirvin</a:t>
            </a:r>
            <a:r>
              <a:rPr lang="en-US" b="0" i="0" dirty="0">
                <a:solidFill>
                  <a:srgbClr val="000000"/>
                </a:solidFill>
                <a:effectLst/>
                <a:latin typeface="Calibri" panose="020F0502020204030204" pitchFamily="34" charset="0"/>
              </a:rPr>
              <a:t> P 23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The society in which Frederic lived faced many challenges and of course the poor were the ones who suffered the most. Although the challenges we face are different we can draw parallels between Frederic’s time and ours.  </a:t>
            </a:r>
            <a:endParaRPr lang="en-US" b="0" i="0" dirty="0">
              <a:solidFill>
                <a:srgbClr val="000000"/>
              </a:solidFill>
              <a:effectLst/>
              <a:latin typeface="Segoe UI" panose="020B0502040204020203" pitchFamily="34" charset="0"/>
            </a:endParaRPr>
          </a:p>
          <a:p>
            <a:pPr algn="l" rtl="0" fontAlgn="base"/>
            <a:r>
              <a:rPr lang="en-US" b="1" i="0" dirty="0">
                <a:solidFill>
                  <a:srgbClr val="000000"/>
                </a:solidFill>
                <a:effectLst/>
                <a:latin typeface="Calibri" panose="020F0502020204030204" pitchFamily="34" charset="0"/>
              </a:rPr>
              <a:t>France 19th Century - </a:t>
            </a:r>
            <a:r>
              <a:rPr lang="en-US" b="0" i="0" dirty="0">
                <a:solidFill>
                  <a:srgbClr val="000000"/>
                </a:solidFill>
                <a:effectLst/>
                <a:latin typeface="Calibri" panose="020F0502020204030204" pitchFamily="34" charset="0"/>
              </a:rPr>
              <a:t>political unrest, civil war, oppression &amp; exploitation </a:t>
            </a:r>
            <a:endParaRPr lang="en-US" b="0" i="0" dirty="0">
              <a:solidFill>
                <a:srgbClr val="000000"/>
              </a:solidFill>
              <a:effectLst/>
              <a:latin typeface="Segoe UI" panose="020B0502040204020203" pitchFamily="34" charset="0"/>
            </a:endParaRPr>
          </a:p>
          <a:p>
            <a:pPr algn="l" rtl="0" fontAlgn="base"/>
            <a:r>
              <a:rPr lang="en-US" b="1" i="0" dirty="0">
                <a:solidFill>
                  <a:srgbClr val="000000"/>
                </a:solidFill>
                <a:effectLst/>
                <a:latin typeface="Calibri" panose="020F0502020204030204" pitchFamily="34" charset="0"/>
              </a:rPr>
              <a:t>Australia Today</a:t>
            </a:r>
            <a:r>
              <a:rPr lang="en-US" b="0" i="0" dirty="0">
                <a:solidFill>
                  <a:srgbClr val="000000"/>
                </a:solidFill>
                <a:effectLst/>
                <a:latin typeface="Calibri" panose="020F0502020204030204" pitchFamily="34" charset="0"/>
              </a:rPr>
              <a:t>, economic fluctuations, international war, division between rich &amp; poor </a:t>
            </a:r>
            <a:endParaRPr lang="en-US" b="0" i="0" dirty="0">
              <a:solidFill>
                <a:srgbClr val="000000"/>
              </a:solidFill>
              <a:effectLst/>
              <a:latin typeface="Segoe UI" panose="020B0502040204020203" pitchFamily="34" charset="0"/>
            </a:endParaRPr>
          </a:p>
          <a:p>
            <a:endParaRPr lang="en-US" dirty="0"/>
          </a:p>
          <a:p>
            <a:pPr algn="l" rtl="0" fontAlgn="base"/>
            <a:r>
              <a:rPr lang="en-US" b="1" i="0" dirty="0">
                <a:solidFill>
                  <a:srgbClr val="000000"/>
                </a:solidFill>
                <a:effectLst/>
                <a:latin typeface="Calibri" panose="020F0502020204030204" pitchFamily="34" charset="0"/>
              </a:rPr>
              <a:t>Family</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For most of us our parents and families provide the most significant formative influences on us. For Frederic this was also true.  He was born into a family of deep faith and learnt to love God in this cradle of faith.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Frederic’s father was a doctor who cared for many people and approximately a third of them at no charge. It is also said that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“Frederic Ozanam learned the secret of visiting poor families by accompanying his mother through the streets of Saint-Pierre parish. He knew the poor years before his personal involvement as a member of the Society of Saint Vincent de Paul.” P21 Hosanna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When they were older his parents agreed that they wouldn’t climb higher than the fourth </a:t>
            </a:r>
            <a:r>
              <a:rPr lang="en-US" b="0" i="0" dirty="0" err="1">
                <a:solidFill>
                  <a:srgbClr val="000000"/>
                </a:solidFill>
                <a:effectLst/>
                <a:latin typeface="Calibri" panose="020F0502020204030204" pitchFamily="34" charset="0"/>
              </a:rPr>
              <a:t>storey</a:t>
            </a:r>
            <a:r>
              <a:rPr lang="en-US" b="0" i="0" dirty="0">
                <a:solidFill>
                  <a:srgbClr val="000000"/>
                </a:solidFill>
                <a:effectLst/>
                <a:latin typeface="Calibri" panose="020F0502020204030204" pitchFamily="34" charset="0"/>
              </a:rPr>
              <a:t> to visit a family in need, however, a short time after this caught each other on the threshold of a garret.  </a:t>
            </a:r>
            <a:endParaRPr lang="en-US" b="0" i="0" dirty="0">
              <a:solidFill>
                <a:srgbClr val="000000"/>
              </a:solidFill>
              <a:effectLst/>
              <a:latin typeface="Segoe UI" panose="020B0502040204020203" pitchFamily="34" charset="0"/>
            </a:endParaRPr>
          </a:p>
          <a:p>
            <a:pPr algn="l" rtl="0" fontAlgn="base"/>
            <a:endParaRPr lang="en-US" b="1" i="0" dirty="0">
              <a:solidFill>
                <a:srgbClr val="000000"/>
              </a:solidFill>
              <a:effectLst/>
              <a:latin typeface="Calibri" panose="020F0502020204030204" pitchFamily="34" charset="0"/>
            </a:endParaRPr>
          </a:p>
          <a:p>
            <a:pPr algn="l" rtl="0" fontAlgn="base"/>
            <a:r>
              <a:rPr lang="en-US" b="1" i="0" dirty="0">
                <a:solidFill>
                  <a:srgbClr val="000000"/>
                </a:solidFill>
                <a:effectLst/>
                <a:latin typeface="Calibri" panose="020F0502020204030204" pitchFamily="34" charset="0"/>
              </a:rPr>
              <a:t>How did your own family influence you?  What other early influences taught you about caring for others?</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2</a:t>
            </a:fld>
            <a:endParaRPr lang="en-US"/>
          </a:p>
        </p:txBody>
      </p:sp>
    </p:spTree>
    <p:extLst>
      <p:ext uri="{BB962C8B-B14F-4D97-AF65-F5344CB8AC3E}">
        <p14:creationId xmlns:p14="http://schemas.microsoft.com/office/powerpoint/2010/main" val="204131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57200"/>
            <a:ext cx="3336925" cy="2503488"/>
          </a:xfrm>
        </p:spPr>
      </p:sp>
      <p:sp>
        <p:nvSpPr>
          <p:cNvPr id="3" name="Notes Placeholder 2"/>
          <p:cNvSpPr>
            <a:spLocks noGrp="1"/>
          </p:cNvSpPr>
          <p:nvPr>
            <p:ph type="body" idx="1"/>
          </p:nvPr>
        </p:nvSpPr>
        <p:spPr>
          <a:xfrm>
            <a:off x="721553" y="3429000"/>
            <a:ext cx="5486400" cy="3600450"/>
          </a:xfrm>
        </p:spPr>
        <p:txBody>
          <a:bodyPr/>
          <a:lstStyle/>
          <a:p>
            <a:pPr algn="l" rtl="0" fontAlgn="base"/>
            <a:r>
              <a:rPr lang="en-US" b="0" i="0" dirty="0">
                <a:solidFill>
                  <a:srgbClr val="000000"/>
                </a:solidFill>
                <a:effectLst/>
                <a:latin typeface="Calibri" panose="020F0502020204030204" pitchFamily="34" charset="0"/>
              </a:rPr>
              <a:t>His family too knew great suffering as eleven of the fourteen children born to Marie and Jean-Antoine did not reach adulthood. For Ozanam himself perhaps the greatest suffering was the death of his sister Eliza. Eliza was 13 years older than Frederic and she died when she was 19. She helped her mother educate the young Frederic.  He was particularly close to her and felt her loss keenly. He wrote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“I was seven when my sister, my good sister, died. I certainly shared the common sorrow. Oh the grief I had!” </a:t>
            </a:r>
            <a:endParaRPr lang="en-US" b="0" i="0" dirty="0">
              <a:solidFill>
                <a:srgbClr val="000000"/>
              </a:solidFill>
              <a:effectLst/>
              <a:latin typeface="Segoe UI" panose="020B0502040204020203" pitchFamily="34" charset="0"/>
            </a:endParaRPr>
          </a:p>
          <a:p>
            <a:pPr algn="l" rtl="0" fontAlgn="base"/>
            <a:r>
              <a:rPr lang="en-US" b="1" i="0" dirty="0">
                <a:solidFill>
                  <a:srgbClr val="000000"/>
                </a:solidFill>
                <a:effectLst/>
                <a:latin typeface="Calibri" panose="020F0502020204030204" pitchFamily="34" charset="0"/>
              </a:rPr>
              <a:t>This suffering had a profound effect on Frederic, how has suffering affected you?</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3</a:t>
            </a:fld>
            <a:endParaRPr lang="en-US"/>
          </a:p>
        </p:txBody>
      </p:sp>
    </p:spTree>
    <p:extLst>
      <p:ext uri="{BB962C8B-B14F-4D97-AF65-F5344CB8AC3E}">
        <p14:creationId xmlns:p14="http://schemas.microsoft.com/office/powerpoint/2010/main" val="299998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dirty="0">
                <a:solidFill>
                  <a:srgbClr val="000000"/>
                </a:solidFill>
                <a:effectLst/>
                <a:latin typeface="Calibri" panose="020F0502020204030204" pitchFamily="34" charset="0"/>
              </a:rPr>
              <a:t>Faith </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Frederic suffered a period of doubt when he was a teenager. Don’t you find this consoling? Even a holy person like Frederic had periods in which he questioned the meaning of life and God. He was helped particularly at this time by Fr Noirot, who was the first in a succession of mentors who helped him.  Ozanam said of this period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“After constantly listening to unbelievers and to expressions of unbelief, I commenced to ask myself why I believed. I began to entertain doubt, and yet I wished to believe.” Ozanam in his correspondence p10 </a:t>
            </a:r>
            <a:endParaRPr lang="en-US" b="0" i="0" dirty="0">
              <a:solidFill>
                <a:srgbClr val="000000"/>
              </a:solidFill>
              <a:effectLst/>
              <a:latin typeface="Segoe UI" panose="020B0502040204020203" pitchFamily="34" charset="0"/>
            </a:endParaRPr>
          </a:p>
          <a:p>
            <a:endParaRPr lang="en-US" dirty="0"/>
          </a:p>
          <a:p>
            <a:pPr algn="l" rtl="0" fontAlgn="base"/>
            <a:r>
              <a:rPr lang="en-US" b="0" i="0" dirty="0">
                <a:solidFill>
                  <a:srgbClr val="000000"/>
                </a:solidFill>
                <a:effectLst/>
                <a:latin typeface="Calibri" panose="020F0502020204030204" pitchFamily="34" charset="0"/>
              </a:rPr>
              <a:t>“Later, the sounds of an unbelieving world reached me. I experienced all the horror of those doubts which gnaw at the heart during the day, and which one finds at night in a bed wet with tears. The lack of certitude about my eternal destiny left me no rest. It was then that a priest philosopher saved me. He put order and light into my thoughts. From then on, I believed with a certain faith and, touched by such a rare gift, I promised God to devote my days to the service of the truth that was giving me peace.” P43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Faith gave Frederic this fresh vision. After his period of doubt his faith was stronger and he grew in faith over the rest of his life. Indeed his faith gave shape to his life and what he was to do.   </a:t>
            </a:r>
            <a:endParaRPr lang="en-US" b="0" i="0" dirty="0">
              <a:solidFill>
                <a:srgbClr val="000000"/>
              </a:solidFill>
              <a:effectLst/>
              <a:latin typeface="Segoe UI" panose="020B0502040204020203" pitchFamily="34" charset="0"/>
            </a:endParaRPr>
          </a:p>
          <a:p>
            <a:pPr algn="l" rtl="0" fontAlgn="base"/>
            <a:r>
              <a:rPr lang="en-US" b="1" i="0" dirty="0">
                <a:solidFill>
                  <a:srgbClr val="000000"/>
                </a:solidFill>
                <a:effectLst/>
                <a:latin typeface="Calibri" panose="020F0502020204030204" pitchFamily="34" charset="0"/>
              </a:rPr>
              <a:t>Have you had periods of doubt or struggle? Who and what helped you through these periods?</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4</a:t>
            </a:fld>
            <a:endParaRPr lang="en-US"/>
          </a:p>
        </p:txBody>
      </p:sp>
    </p:spTree>
    <p:extLst>
      <p:ext uri="{BB962C8B-B14F-4D97-AF65-F5344CB8AC3E}">
        <p14:creationId xmlns:p14="http://schemas.microsoft.com/office/powerpoint/2010/main" val="325004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304800"/>
            <a:ext cx="3560762" cy="2670175"/>
          </a:xfrm>
        </p:spPr>
      </p:sp>
      <p:sp>
        <p:nvSpPr>
          <p:cNvPr id="3" name="Notes Placeholder 2"/>
          <p:cNvSpPr>
            <a:spLocks noGrp="1"/>
          </p:cNvSpPr>
          <p:nvPr>
            <p:ph type="body" idx="1"/>
          </p:nvPr>
        </p:nvSpPr>
        <p:spPr>
          <a:xfrm>
            <a:off x="679934" y="2974974"/>
            <a:ext cx="5486400" cy="5407025"/>
          </a:xfrm>
        </p:spPr>
        <p:txBody>
          <a:bodyPr/>
          <a:lstStyle/>
          <a:p>
            <a:pPr algn="l" rtl="0" fontAlgn="base"/>
            <a:r>
              <a:rPr lang="en-US" b="1" i="0" dirty="0">
                <a:solidFill>
                  <a:srgbClr val="000000"/>
                </a:solidFill>
                <a:effectLst/>
                <a:latin typeface="Calibri" panose="020F0502020204030204" pitchFamily="34" charset="0"/>
              </a:rPr>
              <a:t>Vocation</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Frederic wanted to live a life devoted to God and he thought seriously about the priesthood, however, that was not his vocation. He was called to live a life of faith and holiness as a lay person. In this he is a great example for Vincentians who also live this lay life.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Frederic met Amelie and found in his relationship with her that he was taught more about love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May God guard the woman he seems to have chosen for me, and whose smile is the first ray of sunshine that I have had in my life since, the death of my dear father. You will find me tenderly overwhelmed! But I am not hiding from it, and I cannot sometimes keep from laughing over it, me, who used to think that I had a heart of bronze.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15 Days of Prayer with Frederic Ozanam p53 </a:t>
            </a:r>
          </a:p>
          <a:p>
            <a:pPr algn="l" rtl="0" fontAlgn="base"/>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He was able to see that his love for her had changed him for the better and to laugh at himself about it.  </a:t>
            </a:r>
          </a:p>
          <a:p>
            <a:pPr algn="l" rtl="0" fontAlgn="base"/>
            <a:endParaRPr lang="en-US" dirty="0">
              <a:solidFill>
                <a:srgbClr val="000000"/>
              </a:solidFill>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This love was extended even further when his daughter was born. He said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“So many graces stabilized my vocation in this world and put an end to keeping my family apart. A new grace arrived to make me know probably the greatest joy that one can experience her below: I’m a father.” 15 days of prayer P57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“I know of nothing sweeter on earth than when I come home to find my beloved wife and my dear child in her arms. I then become the third member of the group.” 15 Days of Prayer P62 </a:t>
            </a:r>
            <a:endParaRPr lang="en-US" b="0" i="0" dirty="0">
              <a:solidFill>
                <a:srgbClr val="000000"/>
              </a:solidFill>
              <a:effectLst/>
              <a:latin typeface="Segoe UI" panose="020B0502040204020203" pitchFamily="34" charset="0"/>
            </a:endParaRPr>
          </a:p>
          <a:p>
            <a:pPr algn="l" rtl="0" fontAlgn="base"/>
            <a:r>
              <a:rPr lang="en-US" b="1" i="0" dirty="0">
                <a:solidFill>
                  <a:srgbClr val="000000"/>
                </a:solidFill>
                <a:effectLst/>
                <a:latin typeface="Calibri" panose="020F0502020204030204" pitchFamily="34" charset="0"/>
              </a:rPr>
              <a:t>Who and what has been influential in shaping your life path?</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5</a:t>
            </a:fld>
            <a:endParaRPr lang="en-US"/>
          </a:p>
        </p:txBody>
      </p:sp>
    </p:spTree>
    <p:extLst>
      <p:ext uri="{BB962C8B-B14F-4D97-AF65-F5344CB8AC3E}">
        <p14:creationId xmlns:p14="http://schemas.microsoft.com/office/powerpoint/2010/main" val="4163614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381000"/>
            <a:ext cx="2852737" cy="2139950"/>
          </a:xfrm>
        </p:spPr>
      </p:sp>
      <p:sp>
        <p:nvSpPr>
          <p:cNvPr id="3" name="Notes Placeholder 2"/>
          <p:cNvSpPr>
            <a:spLocks noGrp="1"/>
          </p:cNvSpPr>
          <p:nvPr>
            <p:ph type="body" idx="1"/>
          </p:nvPr>
        </p:nvSpPr>
        <p:spPr>
          <a:xfrm>
            <a:off x="622646" y="2520950"/>
            <a:ext cx="5486400" cy="6242050"/>
          </a:xfrm>
        </p:spPr>
        <p:txBody>
          <a:bodyPr/>
          <a:lstStyle/>
          <a:p>
            <a:pPr algn="l" rtl="0" fontAlgn="base"/>
            <a:r>
              <a:rPr lang="en-US" b="0" i="0" dirty="0">
                <a:solidFill>
                  <a:srgbClr val="000000"/>
                </a:solidFill>
                <a:effectLst/>
                <a:latin typeface="Calibri" panose="020F0502020204030204" pitchFamily="34" charset="0"/>
              </a:rPr>
              <a:t>Perhaps one of Frederic’s greatest gifts was for relationships and networking.  He had many friends and his influence on them was profound. He wrote to one of his friends: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“Your nice letter consoled me greatly. Really, nothing is more consoling than remembering those to whom one is closely attached in the heart. I think you already said it: the enjoyments of a family are very precious, blood has its innate and unavoidable rights; but friendship has acquired and sacred rights, enjoyments which never give out. Relatives and friends are the two sorts of companions that God has given us along the road of life. The presence of one cannot make us forget the absence of the others.”  P64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Friends were a vital part of Frederic’s life and he was a wonderful friend. His idea of friendship was based on his idea that “the principle of true friendship is charity, and that charity cannot exist in the hearts of many without pouring one’s heart outward.” ( charity really means love)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He wrote to Ernest </a:t>
            </a:r>
            <a:r>
              <a:rPr lang="en-US" b="0" i="0" dirty="0" err="1">
                <a:solidFill>
                  <a:srgbClr val="000000"/>
                </a:solidFill>
                <a:effectLst/>
                <a:latin typeface="Calibri" panose="020F0502020204030204" pitchFamily="34" charset="0"/>
              </a:rPr>
              <a:t>Falconnet</a:t>
            </a:r>
            <a:r>
              <a:rPr lang="en-US" b="0" i="0" dirty="0">
                <a:solidFill>
                  <a:srgbClr val="000000"/>
                </a:solidFill>
                <a:effectLst/>
                <a:latin typeface="Calibri" panose="020F0502020204030204" pitchFamily="34" charset="0"/>
              </a:rPr>
              <a:t>, one of his closest friends, when he was having a difficult time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“I realized that you are somewhat reticent with me on just one point, since you doubtless fear to open your soul to me: I mean, to speak about faith! I am certain that in this matter, revolutions have occurred in your spirit that you never told me about, and in which nevertheless, I would love to take part, not, of course, to teach you – I couldn’t do that, but to share your worries a little and to offer some  consolation.” P66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Frederic did not hold back from challenging his friends.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“He laid out his convictions with a frankness and simplicity that we never (ever?) dare to proclaim and even less hand on to others, even when we are in a small group or at a Conference meeting.” 15 Days p67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This is a challenge for us. </a:t>
            </a:r>
            <a:r>
              <a:rPr lang="en-US" b="1" i="0" dirty="0">
                <a:solidFill>
                  <a:srgbClr val="000000"/>
                </a:solidFill>
                <a:effectLst/>
                <a:latin typeface="Calibri" panose="020F0502020204030204" pitchFamily="34" charset="0"/>
              </a:rPr>
              <a:t>How comfortable are you to challenge others when necessary?</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6</a:t>
            </a:fld>
            <a:endParaRPr lang="en-US"/>
          </a:p>
        </p:txBody>
      </p:sp>
    </p:spTree>
    <p:extLst>
      <p:ext uri="{BB962C8B-B14F-4D97-AF65-F5344CB8AC3E}">
        <p14:creationId xmlns:p14="http://schemas.microsoft.com/office/powerpoint/2010/main" val="358373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2970213" cy="2227263"/>
          </a:xfrm>
        </p:spPr>
      </p:sp>
      <p:sp>
        <p:nvSpPr>
          <p:cNvPr id="3" name="Notes Placeholder 2"/>
          <p:cNvSpPr>
            <a:spLocks noGrp="1"/>
          </p:cNvSpPr>
          <p:nvPr>
            <p:ph type="body" idx="1"/>
          </p:nvPr>
        </p:nvSpPr>
        <p:spPr>
          <a:xfrm>
            <a:off x="685800" y="2908784"/>
            <a:ext cx="5486400" cy="6006616"/>
          </a:xfrm>
        </p:spPr>
        <p:txBody>
          <a:bodyPr/>
          <a:lstStyle/>
          <a:p>
            <a:pPr algn="l" rtl="0" fontAlgn="base"/>
            <a:r>
              <a:rPr lang="en-US" b="0" i="0" dirty="0">
                <a:solidFill>
                  <a:srgbClr val="000000"/>
                </a:solidFill>
                <a:effectLst/>
                <a:latin typeface="Calibri" panose="020F0502020204030204" pitchFamily="34" charset="0"/>
              </a:rPr>
              <a:t>Frederic’s relationships were not just one way and he was able to find support from his friends as well.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“I feel better when I have poured out my heart into the heart of a friend who is a better person than I am. Without </a:t>
            </a:r>
            <a:r>
              <a:rPr lang="en-US" b="0" i="0" dirty="0" err="1">
                <a:solidFill>
                  <a:srgbClr val="000000"/>
                </a:solidFill>
                <a:effectLst/>
                <a:latin typeface="Calibri" panose="020F0502020204030204" pitchFamily="34" charset="0"/>
              </a:rPr>
              <a:t>realising</a:t>
            </a:r>
            <a:r>
              <a:rPr lang="en-US" b="0" i="0" dirty="0">
                <a:solidFill>
                  <a:srgbClr val="000000"/>
                </a:solidFill>
                <a:effectLst/>
                <a:latin typeface="Calibri" panose="020F0502020204030204" pitchFamily="34" charset="0"/>
              </a:rPr>
              <a:t> it in this way you are doing me some good; and these lines that you will read in a few days will have strengthened my heart and will </a:t>
            </a:r>
            <a:r>
              <a:rPr lang="en-US" b="0" i="0" dirty="0" err="1">
                <a:solidFill>
                  <a:srgbClr val="000000"/>
                </a:solidFill>
                <a:effectLst/>
                <a:latin typeface="Calibri" panose="020F0502020204030204" pitchFamily="34" charset="0"/>
              </a:rPr>
              <a:t>energise</a:t>
            </a:r>
            <a:r>
              <a:rPr lang="en-US" b="0" i="0" dirty="0">
                <a:solidFill>
                  <a:srgbClr val="000000"/>
                </a:solidFill>
                <a:effectLst/>
                <a:latin typeface="Calibri" panose="020F0502020204030204" pitchFamily="34" charset="0"/>
              </a:rPr>
              <a:t> my for some time.”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15 Days p68 </a:t>
            </a:r>
            <a:endParaRPr lang="en-US" b="0" i="0" dirty="0">
              <a:solidFill>
                <a:srgbClr val="000000"/>
              </a:solidFill>
              <a:effectLst/>
              <a:latin typeface="Segoe UI" panose="020B0502040204020203" pitchFamily="34" charset="0"/>
            </a:endParaRPr>
          </a:p>
          <a:p>
            <a:pPr algn="l" rtl="0" fontAlgn="base"/>
            <a:endParaRPr lang="en-US" b="0" i="0" dirty="0">
              <a:solidFill>
                <a:srgbClr val="000000"/>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Frederic also shared the happiness he received from his friendships.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Your letter filled me with joy. I have not kept this joy to myself, since I told it to some of my friends who belong to our little group. </a:t>
            </a:r>
            <a:endParaRPr lang="en-US" b="0" i="0" dirty="0">
              <a:solidFill>
                <a:srgbClr val="000000"/>
              </a:solidFill>
              <a:effectLst/>
              <a:latin typeface="Segoe UI" panose="020B0502040204020203" pitchFamily="34" charset="0"/>
            </a:endParaRPr>
          </a:p>
          <a:p>
            <a:pPr algn="l" rtl="0" fontAlgn="base"/>
            <a:endParaRPr lang="en-US" b="1" i="0" dirty="0">
              <a:solidFill>
                <a:srgbClr val="000000"/>
              </a:solidFill>
              <a:effectLst/>
              <a:latin typeface="Calibri" panose="020F0502020204030204" pitchFamily="34" charset="0"/>
            </a:endParaRPr>
          </a:p>
          <a:p>
            <a:pPr algn="l" rtl="0" fontAlgn="base"/>
            <a:endParaRPr lang="en-US" b="1" dirty="0">
              <a:solidFill>
                <a:srgbClr val="000000"/>
              </a:solidFill>
              <a:latin typeface="Calibri" panose="020F0502020204030204" pitchFamily="34" charset="0"/>
            </a:endParaRPr>
          </a:p>
          <a:p>
            <a:pPr algn="l" rtl="0" fontAlgn="base"/>
            <a:r>
              <a:rPr lang="en-US" b="1" i="0" dirty="0">
                <a:solidFill>
                  <a:srgbClr val="000000"/>
                </a:solidFill>
                <a:effectLst/>
                <a:latin typeface="Calibri" panose="020F0502020204030204" pitchFamily="34" charset="0"/>
              </a:rPr>
              <a:t>Frederic was someone who built community wherever he went. How do you build community around you?</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7</a:t>
            </a:fld>
            <a:endParaRPr lang="en-US"/>
          </a:p>
        </p:txBody>
      </p:sp>
    </p:spTree>
    <p:extLst>
      <p:ext uri="{BB962C8B-B14F-4D97-AF65-F5344CB8AC3E}">
        <p14:creationId xmlns:p14="http://schemas.microsoft.com/office/powerpoint/2010/main" val="3035077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762000"/>
            <a:ext cx="2667000" cy="2000250"/>
          </a:xfrm>
        </p:spPr>
      </p:sp>
      <p:sp>
        <p:nvSpPr>
          <p:cNvPr id="3" name="Notes Placeholder 2"/>
          <p:cNvSpPr>
            <a:spLocks noGrp="1"/>
          </p:cNvSpPr>
          <p:nvPr>
            <p:ph type="body" idx="1"/>
          </p:nvPr>
        </p:nvSpPr>
        <p:spPr>
          <a:xfrm>
            <a:off x="850392" y="2971800"/>
            <a:ext cx="5486400" cy="5410200"/>
          </a:xfrm>
        </p:spPr>
        <p:txBody>
          <a:bodyPr/>
          <a:lstStyle/>
          <a:p>
            <a:pPr algn="l" rtl="0" fontAlgn="base"/>
            <a:r>
              <a:rPr lang="en-US" b="1" i="0" dirty="0">
                <a:solidFill>
                  <a:srgbClr val="000000"/>
                </a:solidFill>
                <a:effectLst/>
                <a:latin typeface="Calibri" panose="020F0502020204030204" pitchFamily="34" charset="0"/>
              </a:rPr>
              <a:t>St Vincent de Paul Society</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Frederic liked to debate about his faith with those who were against the faith, in particular the Saint-Simonians, who believed that religion was no longer necessary or helpful to society. Frederic’s response to the challenge of the Saint-Simonians was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What can we do? That which Jesus Christ did when he was preaching the Gospel. If our efforts in these History Conferences have not been crowned by success in the way that we anxiously desire and if many of our University companions pass over to the Saint Simon camp, it will be due, without any doubt, to the fact that our apostolate lacks something in order to be blessed by God. And that something cannot but be charity. Let us accomplish charitable works and in that way we will receive the blessing of the poor, which will be the blessing of God. Let us go, then, to the poor in order to receive that blessing, in order to convert charity into a means of sanctifying us, so that our Conferences might thus be successful.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The Vincentian Charism in the Laity: Frederick Ozanam Ambrosio R. Carranza Vincentian Heritage Vol 7:1 p73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Frederic was someone who took up the challenge that was given to him. He was able not only to respond personally but to inspire others to do so too. </a:t>
            </a:r>
            <a:endParaRPr lang="en-US" b="0" i="0" dirty="0">
              <a:solidFill>
                <a:srgbClr val="000000"/>
              </a:solidFill>
              <a:effectLst/>
              <a:latin typeface="Segoe UI" panose="020B0502040204020203" pitchFamily="34" charset="0"/>
            </a:endParaRPr>
          </a:p>
          <a:p>
            <a:pPr algn="l" rtl="0" fontAlgn="base"/>
            <a:endParaRPr lang="en-US" b="0" i="0" dirty="0">
              <a:solidFill>
                <a:srgbClr val="000000"/>
              </a:solidFill>
              <a:effectLst/>
              <a:latin typeface="Calibri" panose="020F0502020204030204" pitchFamily="34" charset="0"/>
            </a:endParaRPr>
          </a:p>
          <a:p>
            <a:pPr algn="l" rtl="0" fontAlgn="base"/>
            <a:endParaRPr lang="en-US" dirty="0">
              <a:solidFill>
                <a:srgbClr val="000000"/>
              </a:solidFill>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He was quite blunt in challenging people to serve people and the church  </a:t>
            </a:r>
            <a:endParaRPr lang="en-US" b="0" i="0" dirty="0">
              <a:solidFill>
                <a:srgbClr val="000000"/>
              </a:solidFill>
              <a:effectLst/>
              <a:latin typeface="Segoe UI" panose="020B0502040204020203" pitchFamily="34" charset="0"/>
            </a:endParaRPr>
          </a:p>
          <a:p>
            <a:pPr algn="l" rtl="0" fontAlgn="base"/>
            <a:r>
              <a:rPr lang="en-US" b="0" i="0" dirty="0">
                <a:solidFill>
                  <a:srgbClr val="000000"/>
                </a:solidFill>
                <a:effectLst/>
                <a:latin typeface="Calibri" panose="020F0502020204030204" pitchFamily="34" charset="0"/>
              </a:rPr>
              <a:t>Do you think, then, that God granted to some to die in the service of civilization and the Church, and to others the task of living with their hands in their pockets, or sleeping among the roses? </a:t>
            </a:r>
            <a:endParaRPr lang="en-US" b="0" i="0" dirty="0">
              <a:solidFill>
                <a:srgbClr val="000000"/>
              </a:solidFill>
              <a:effectLst/>
              <a:latin typeface="Segoe UI" panose="020B0502040204020203" pitchFamily="34" charset="0"/>
            </a:endParaRPr>
          </a:p>
          <a:p>
            <a:pPr algn="l" rtl="0" fontAlgn="base"/>
            <a:endParaRPr lang="en-US" b="1" i="0" dirty="0">
              <a:solidFill>
                <a:srgbClr val="000000"/>
              </a:solidFill>
              <a:effectLst/>
              <a:latin typeface="Calibri" panose="020F0502020204030204" pitchFamily="34" charset="0"/>
            </a:endParaRPr>
          </a:p>
          <a:p>
            <a:pPr algn="l" rtl="0" fontAlgn="base"/>
            <a:r>
              <a:rPr lang="en-US" b="1" i="0" dirty="0">
                <a:solidFill>
                  <a:srgbClr val="000000"/>
                </a:solidFill>
                <a:effectLst/>
                <a:latin typeface="Calibri" panose="020F0502020204030204" pitchFamily="34" charset="0"/>
              </a:rPr>
              <a:t>What led you to volunteer with the Society? Have you been able to inspire others to join as well? </a:t>
            </a:r>
            <a:r>
              <a:rPr lang="en-US"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087D17-27DE-48D3-8098-88BF9DEF335E}" type="slidenum">
              <a:rPr lang="en-US" smtClean="0"/>
              <a:t>8</a:t>
            </a:fld>
            <a:endParaRPr lang="en-US"/>
          </a:p>
        </p:txBody>
      </p:sp>
    </p:spTree>
    <p:extLst>
      <p:ext uri="{BB962C8B-B14F-4D97-AF65-F5344CB8AC3E}">
        <p14:creationId xmlns:p14="http://schemas.microsoft.com/office/powerpoint/2010/main" val="2661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0"/>
            <a:ext cx="2513012" cy="1884363"/>
          </a:xfrm>
        </p:spPr>
      </p:sp>
      <p:sp>
        <p:nvSpPr>
          <p:cNvPr id="3" name="Notes Placeholder 2"/>
          <p:cNvSpPr>
            <a:spLocks noGrp="1"/>
          </p:cNvSpPr>
          <p:nvPr>
            <p:ph type="body" idx="1"/>
          </p:nvPr>
        </p:nvSpPr>
        <p:spPr>
          <a:xfrm>
            <a:off x="457200" y="1981200"/>
            <a:ext cx="6096000" cy="6553200"/>
          </a:xfrm>
        </p:spPr>
        <p:txBody>
          <a:bodyPr/>
          <a:lstStyle/>
          <a:p>
            <a:pPr algn="l" rtl="0" fontAlgn="base"/>
            <a:r>
              <a:rPr lang="en-US" sz="1100" b="1" i="0" dirty="0">
                <a:solidFill>
                  <a:srgbClr val="000000"/>
                </a:solidFill>
                <a:effectLst/>
                <a:latin typeface="Calibri" panose="020F0502020204030204" pitchFamily="34" charset="0"/>
              </a:rPr>
              <a:t>Serving the Poor</a:t>
            </a:r>
            <a:r>
              <a:rPr lang="en-US" sz="1100" b="0" i="0" dirty="0">
                <a:solidFill>
                  <a:srgbClr val="000000"/>
                </a:solidFill>
                <a:effectLst/>
                <a:latin typeface="Calibri" panose="020F0502020204030204" pitchFamily="34" charset="0"/>
              </a:rPr>
              <a:t>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Frederic’s manner of serving the poor is an example for us. The people he visited became his friends and he loved them.   When he entered a home he would say “I am your servant”.  His attitude was one of love, respect and service.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Frederic also spoke about his respect for people who suffered poverty and how they handled the suffering that life had dealt them. He came from a position of humility and questioned whether he would be able to handle what they had handled. He was able to show empathy and consider what it might have been like to walk in their shoes.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If we do not know how to love God as they loved Him, that should be without doubt a reproach to us, but yet our weakness is able to find some shadow of excuse, for it seems to be necessary to see in order to love and we see God only with the eyes of faith and our faith is so weak! Both men and the poor we see with the eyes of flesh; they are there and we can put our finger and hand in their wounds and the scars of the crown of thorns is visible on their foreheads; and at this incredulity no longer has place and we should fall at their feet and say with the apostle, Tu </a:t>
            </a:r>
            <a:r>
              <a:rPr lang="en-US" sz="1100" b="0" i="0" dirty="0" err="1">
                <a:solidFill>
                  <a:srgbClr val="000000"/>
                </a:solidFill>
                <a:effectLst/>
                <a:latin typeface="Calibri" panose="020F0502020204030204" pitchFamily="34" charset="0"/>
              </a:rPr>
              <a:t>est</a:t>
            </a:r>
            <a:r>
              <a:rPr lang="en-US" sz="1100" b="0" i="0" dirty="0">
                <a:solidFill>
                  <a:srgbClr val="000000"/>
                </a:solidFill>
                <a:effectLst/>
                <a:latin typeface="Calibri" panose="020F0502020204030204" pitchFamily="34" charset="0"/>
              </a:rPr>
              <a:t> Dominus et Deus meus. You are our masters and we will be your servants. You are for us the sacred images of that God whom we do not see, and not knowing how to love him otherwise shall we not love him in your persons? </a:t>
            </a:r>
            <a:endParaRPr lang="en-US" sz="1100" b="0" i="0" dirty="0">
              <a:solidFill>
                <a:srgbClr val="000000"/>
              </a:solidFill>
              <a:effectLst/>
              <a:latin typeface="Segoe UI" panose="020B0502040204020203" pitchFamily="34" charset="0"/>
            </a:endParaRPr>
          </a:p>
          <a:p>
            <a:pPr algn="l" rtl="0" fontAlgn="base"/>
            <a:endParaRPr lang="en-US" sz="1100" b="0" i="0" dirty="0">
              <a:solidFill>
                <a:srgbClr val="000000"/>
              </a:solidFill>
              <a:effectLst/>
              <a:latin typeface="Calibri" panose="020F0502020204030204" pitchFamily="34" charset="0"/>
            </a:endParaRPr>
          </a:p>
          <a:p>
            <a:pPr algn="l" rtl="0" fontAlgn="base"/>
            <a:r>
              <a:rPr lang="en-US" sz="1100" b="0" i="0" dirty="0">
                <a:solidFill>
                  <a:srgbClr val="000000"/>
                </a:solidFill>
                <a:effectLst/>
                <a:latin typeface="Calibri" panose="020F0502020204030204" pitchFamily="34" charset="0"/>
              </a:rPr>
              <a:t>He goes on to reflect on upon the challenge to the Church that these people provided.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 Alas, if in the Middle Ages, sick society was not able to be healed except by the immense effusion of love shown in a special way by St Francis of Assisi, if much later new sorrows cried out to the soothing hands of St Philip </a:t>
            </a:r>
            <a:r>
              <a:rPr lang="en-US" sz="1100" b="0" i="0" dirty="0" err="1">
                <a:solidFill>
                  <a:srgbClr val="000000"/>
                </a:solidFill>
                <a:effectLst/>
                <a:latin typeface="Calibri" panose="020F0502020204030204" pitchFamily="34" charset="0"/>
              </a:rPr>
              <a:t>Neri</a:t>
            </a:r>
            <a:r>
              <a:rPr lang="en-US" sz="1100" b="0" i="0" dirty="0">
                <a:solidFill>
                  <a:srgbClr val="000000"/>
                </a:solidFill>
                <a:effectLst/>
                <a:latin typeface="Calibri" panose="020F0502020204030204" pitchFamily="34" charset="0"/>
              </a:rPr>
              <a:t>, St John of God and St Vincent de Paul, how much charity, devotion an patience do we not need to heal the present sufferings of these poor people  (Letter 137. 13th November 1837, p 96 Frederic Ozanam a life in Letters, Translated by Joseph </a:t>
            </a:r>
            <a:r>
              <a:rPr lang="en-US" sz="1100" b="0" i="0" dirty="0" err="1">
                <a:solidFill>
                  <a:srgbClr val="000000"/>
                </a:solidFill>
                <a:effectLst/>
                <a:latin typeface="Calibri" panose="020F0502020204030204" pitchFamily="34" charset="0"/>
              </a:rPr>
              <a:t>Dirvin</a:t>
            </a:r>
            <a:r>
              <a:rPr lang="en-US" sz="1100" b="0" i="0" dirty="0">
                <a:solidFill>
                  <a:srgbClr val="000000"/>
                </a:solidFill>
                <a:effectLst/>
                <a:latin typeface="Calibri" panose="020F0502020204030204" pitchFamily="34" charset="0"/>
              </a:rPr>
              <a:t>, 1986)  </a:t>
            </a:r>
            <a:endParaRPr lang="en-US" sz="1100" b="0" i="0" dirty="0">
              <a:solidFill>
                <a:srgbClr val="000000"/>
              </a:solidFill>
              <a:effectLst/>
              <a:latin typeface="Segoe UI" panose="020B0502040204020203" pitchFamily="34" charset="0"/>
            </a:endParaRPr>
          </a:p>
          <a:p>
            <a:pPr algn="l" rtl="0" fontAlgn="base"/>
            <a:endParaRPr lang="en-US" sz="1100" b="1" i="0" dirty="0">
              <a:solidFill>
                <a:srgbClr val="000000"/>
              </a:solidFill>
              <a:effectLst/>
              <a:latin typeface="Calibri" panose="020F0502020204030204" pitchFamily="34" charset="0"/>
            </a:endParaRPr>
          </a:p>
          <a:p>
            <a:pPr algn="l" rtl="0" fontAlgn="base"/>
            <a:r>
              <a:rPr lang="en-US" sz="1100" b="0" i="0" dirty="0">
                <a:solidFill>
                  <a:srgbClr val="000000"/>
                </a:solidFill>
                <a:effectLst/>
                <a:latin typeface="Calibri" panose="020F0502020204030204" pitchFamily="34" charset="0"/>
              </a:rPr>
              <a:t>The challenge that he offered is one that still exists for us today. Frederic also challenges us to see mutuality in our interactions with people in need.  He reminds us that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Help </a:t>
            </a:r>
            <a:r>
              <a:rPr lang="en-US" sz="1100" b="0" i="0" dirty="0" err="1">
                <a:solidFill>
                  <a:srgbClr val="000000"/>
                </a:solidFill>
                <a:effectLst/>
                <a:latin typeface="Calibri" panose="020F0502020204030204" pitchFamily="34" charset="0"/>
              </a:rPr>
              <a:t>honours</a:t>
            </a:r>
            <a:r>
              <a:rPr lang="en-US" sz="1100" b="0" i="0" dirty="0">
                <a:solidFill>
                  <a:srgbClr val="000000"/>
                </a:solidFill>
                <a:effectLst/>
                <a:latin typeface="Calibri" panose="020F0502020204030204" pitchFamily="34" charset="0"/>
              </a:rPr>
              <a:t> when to the bread that nourishes it adds the visit that consoles , the advice that enlightens, the friendly shake of the hand that lifts up the sinking courage; when it treats the poor man with respect, not only as an equal but as a superior </a:t>
            </a:r>
            <a:endParaRPr lang="en-US" sz="1100" b="0" i="0" dirty="0">
              <a:solidFill>
                <a:srgbClr val="000000"/>
              </a:solidFill>
              <a:effectLst/>
              <a:latin typeface="Segoe UI" panose="020B0502040204020203" pitchFamily="34" charset="0"/>
            </a:endParaRPr>
          </a:p>
          <a:p>
            <a:pPr algn="l" rtl="0" fontAlgn="base"/>
            <a:r>
              <a:rPr lang="en-US" sz="1100" b="0" i="0" dirty="0">
                <a:solidFill>
                  <a:srgbClr val="000000"/>
                </a:solidFill>
                <a:effectLst/>
                <a:latin typeface="Calibri" panose="020F0502020204030204" pitchFamily="34" charset="0"/>
              </a:rPr>
              <a:t>He goes on to remind us that we must be open to receiving from the people we serve as well. Perhaps this is one the biggest challenges for us. Often when we are motivated to help others it because we see how much we have and want to share with others. This is good however, to be truly Vincentian we must also be open to receive. An experience of mine - Christabel </a:t>
            </a:r>
            <a:endParaRPr lang="en-US" sz="1100" b="0" i="0" dirty="0">
              <a:solidFill>
                <a:srgbClr val="000000"/>
              </a:solidFill>
              <a:effectLst/>
              <a:latin typeface="Segoe UI" panose="020B0502040204020203" pitchFamily="34" charset="0"/>
            </a:endParaRPr>
          </a:p>
          <a:p>
            <a:pPr algn="l" rtl="0" fontAlgn="base"/>
            <a:endParaRPr lang="en-US" sz="1100" b="1" i="0" dirty="0">
              <a:solidFill>
                <a:srgbClr val="000000"/>
              </a:solidFill>
              <a:effectLst/>
              <a:latin typeface="Calibri" panose="020F0502020204030204" pitchFamily="34" charset="0"/>
            </a:endParaRPr>
          </a:p>
          <a:p>
            <a:pPr algn="l" rtl="0" fontAlgn="base"/>
            <a:r>
              <a:rPr lang="en-US" sz="1100" b="1" i="0" dirty="0">
                <a:solidFill>
                  <a:srgbClr val="000000"/>
                </a:solidFill>
                <a:effectLst/>
                <a:latin typeface="Calibri" panose="020F0502020204030204" pitchFamily="34" charset="0"/>
              </a:rPr>
              <a:t>How do you feel about the people that you visit? What helps you to be empathic and to see their situation from their point of view? What do you receive from the people you visit?</a:t>
            </a:r>
            <a:r>
              <a:rPr lang="en-US" sz="1100" b="0" i="0" dirty="0">
                <a:solidFill>
                  <a:srgbClr val="000000"/>
                </a:solidFill>
                <a:effectLst/>
                <a:latin typeface="Calibri" panose="020F0502020204030204" pitchFamily="34" charset="0"/>
              </a:rPr>
              <a:t> </a:t>
            </a:r>
            <a:endParaRPr lang="en-US" sz="1100" b="0" i="0" dirty="0">
              <a:solidFill>
                <a:srgbClr val="000000"/>
              </a:solidFill>
              <a:effectLst/>
              <a:latin typeface="Segoe UI" panose="020B0502040204020203" pitchFamily="34" charset="0"/>
            </a:endParaRPr>
          </a:p>
          <a:p>
            <a:endParaRPr lang="en-US" sz="1100" dirty="0"/>
          </a:p>
        </p:txBody>
      </p:sp>
      <p:sp>
        <p:nvSpPr>
          <p:cNvPr id="4" name="Slide Number Placeholder 3"/>
          <p:cNvSpPr>
            <a:spLocks noGrp="1"/>
          </p:cNvSpPr>
          <p:nvPr>
            <p:ph type="sldNum" sz="quarter" idx="5"/>
          </p:nvPr>
        </p:nvSpPr>
        <p:spPr/>
        <p:txBody>
          <a:bodyPr/>
          <a:lstStyle/>
          <a:p>
            <a:fld id="{FC087D17-27DE-48D3-8098-88BF9DEF335E}" type="slidenum">
              <a:rPr lang="en-US" smtClean="0"/>
              <a:t>9</a:t>
            </a:fld>
            <a:endParaRPr lang="en-US"/>
          </a:p>
        </p:txBody>
      </p:sp>
    </p:spTree>
    <p:extLst>
      <p:ext uri="{BB962C8B-B14F-4D97-AF65-F5344CB8AC3E}">
        <p14:creationId xmlns:p14="http://schemas.microsoft.com/office/powerpoint/2010/main" val="367559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0" y="4140917"/>
            <a:ext cx="9753600" cy="3202302"/>
            <a:chOff x="0" y="0"/>
            <a:chExt cx="13004800" cy="4269736"/>
          </a:xfrm>
        </p:grpSpPr>
        <p:pic>
          <p:nvPicPr>
            <p:cNvPr id="4" name="Picture 4"/>
            <p:cNvPicPr>
              <a:picLocks noChangeAspect="1"/>
            </p:cNvPicPr>
            <p:nvPr/>
          </p:nvPicPr>
          <p:blipFill>
            <a:blip r:embed="rId4"/>
            <a:srcRect l="23869" r="23869"/>
            <a:stretch>
              <a:fillRect/>
            </a:stretch>
          </p:blipFill>
          <p:spPr>
            <a:xfrm>
              <a:off x="0" y="0"/>
              <a:ext cx="4250267" cy="4269736"/>
            </a:xfrm>
            <a:prstGeom prst="rect">
              <a:avLst/>
            </a:prstGeom>
          </p:spPr>
        </p:pic>
        <p:pic>
          <p:nvPicPr>
            <p:cNvPr id="5" name="Picture 5"/>
            <p:cNvPicPr>
              <a:picLocks noChangeAspect="1"/>
            </p:cNvPicPr>
            <p:nvPr/>
          </p:nvPicPr>
          <p:blipFill>
            <a:blip r:embed="rId5"/>
            <a:srcRect l="227" r="227"/>
            <a:stretch>
              <a:fillRect/>
            </a:stretch>
          </p:blipFill>
          <p:spPr>
            <a:xfrm>
              <a:off x="4377267" y="0"/>
              <a:ext cx="4250267" cy="4269736"/>
            </a:xfrm>
            <a:prstGeom prst="rect">
              <a:avLst/>
            </a:prstGeom>
          </p:spPr>
        </p:pic>
        <p:pic>
          <p:nvPicPr>
            <p:cNvPr id="6" name="Picture 6"/>
            <p:cNvPicPr>
              <a:picLocks noChangeAspect="1"/>
            </p:cNvPicPr>
            <p:nvPr/>
          </p:nvPicPr>
          <p:blipFill>
            <a:blip r:embed="rId6"/>
            <a:srcRect t="915" b="36565"/>
            <a:stretch>
              <a:fillRect/>
            </a:stretch>
          </p:blipFill>
          <p:spPr>
            <a:xfrm>
              <a:off x="8754533" y="0"/>
              <a:ext cx="4250267" cy="4269736"/>
            </a:xfrm>
            <a:prstGeom prst="rect">
              <a:avLst/>
            </a:prstGeom>
          </p:spPr>
        </p:pic>
      </p:grpSp>
      <p:sp>
        <p:nvSpPr>
          <p:cNvPr id="7" name="TextBox 7"/>
          <p:cNvSpPr txBox="1"/>
          <p:nvPr/>
        </p:nvSpPr>
        <p:spPr>
          <a:xfrm>
            <a:off x="190992" y="963843"/>
            <a:ext cx="9371616" cy="1481455"/>
          </a:xfrm>
          <a:prstGeom prst="rect">
            <a:avLst/>
          </a:prstGeom>
        </p:spPr>
        <p:txBody>
          <a:bodyPr lIns="0" tIns="0" rIns="0" bIns="0" rtlCol="0" anchor="t">
            <a:spAutoFit/>
          </a:bodyPr>
          <a:lstStyle/>
          <a:p>
            <a:pPr algn="ctr">
              <a:lnSpc>
                <a:spcPts val="3919"/>
              </a:lnSpc>
            </a:pPr>
            <a:r>
              <a:rPr lang="en-US" sz="2799">
                <a:solidFill>
                  <a:srgbClr val="000000"/>
                </a:solidFill>
                <a:latin typeface="Glacial Indifference Bold"/>
              </a:rPr>
              <a:t>FREDERIC OZANAM AND ROSALIE RENDU </a:t>
            </a:r>
          </a:p>
          <a:p>
            <a:pPr algn="ctr">
              <a:lnSpc>
                <a:spcPts val="3919"/>
              </a:lnSpc>
            </a:pPr>
            <a:r>
              <a:rPr lang="en-US" sz="2799">
                <a:solidFill>
                  <a:srgbClr val="000000"/>
                </a:solidFill>
                <a:latin typeface="The Seasons"/>
              </a:rPr>
              <a:t> </a:t>
            </a:r>
          </a:p>
          <a:p>
            <a:pPr algn="ctr">
              <a:lnSpc>
                <a:spcPts val="3919"/>
              </a:lnSpc>
              <a:spcBef>
                <a:spcPct val="0"/>
              </a:spcBef>
            </a:pPr>
            <a:endParaRPr lang="en-US" sz="2799">
              <a:solidFill>
                <a:srgbClr val="000000"/>
              </a:solidFill>
              <a:latin typeface="The Seasons"/>
            </a:endParaRPr>
          </a:p>
        </p:txBody>
      </p:sp>
      <p:sp>
        <p:nvSpPr>
          <p:cNvPr id="8" name="TextBox 8"/>
          <p:cNvSpPr txBox="1"/>
          <p:nvPr/>
        </p:nvSpPr>
        <p:spPr>
          <a:xfrm>
            <a:off x="374630" y="1528513"/>
            <a:ext cx="9004341" cy="1988820"/>
          </a:xfrm>
          <a:prstGeom prst="rect">
            <a:avLst/>
          </a:prstGeom>
        </p:spPr>
        <p:txBody>
          <a:bodyPr lIns="0" tIns="0" rIns="0" bIns="0" rtlCol="0" anchor="t">
            <a:spAutoFit/>
          </a:bodyPr>
          <a:lstStyle/>
          <a:p>
            <a:pPr algn="ctr">
              <a:lnSpc>
                <a:spcPts val="7980"/>
              </a:lnSpc>
              <a:spcBef>
                <a:spcPct val="0"/>
              </a:spcBef>
            </a:pPr>
            <a:r>
              <a:rPr lang="en-US" sz="5700">
                <a:solidFill>
                  <a:srgbClr val="0054A4"/>
                </a:solidFill>
                <a:latin typeface="Halimum"/>
              </a:rPr>
              <a:t>as models for today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95724" y="899982"/>
            <a:ext cx="2777287" cy="5222713"/>
            <a:chOff x="0" y="0"/>
            <a:chExt cx="3703049" cy="6963617"/>
          </a:xfrm>
        </p:grpSpPr>
        <p:pic>
          <p:nvPicPr>
            <p:cNvPr id="4" name="Picture 4"/>
            <p:cNvPicPr>
              <a:picLocks noChangeAspect="1"/>
            </p:cNvPicPr>
            <p:nvPr/>
          </p:nvPicPr>
          <p:blipFill>
            <a:blip r:embed="rId4"/>
            <a:srcRect l="17517" r="21487"/>
            <a:stretch>
              <a:fillRect/>
            </a:stretch>
          </p:blipFill>
          <p:spPr>
            <a:xfrm>
              <a:off x="0" y="0"/>
              <a:ext cx="3703049" cy="3418308"/>
            </a:xfrm>
            <a:prstGeom prst="rect">
              <a:avLst/>
            </a:prstGeom>
          </p:spPr>
        </p:pic>
        <p:pic>
          <p:nvPicPr>
            <p:cNvPr id="5" name="Picture 5"/>
            <p:cNvPicPr>
              <a:picLocks noChangeAspect="1"/>
            </p:cNvPicPr>
            <p:nvPr/>
          </p:nvPicPr>
          <p:blipFill>
            <a:blip r:embed="rId5"/>
            <a:srcRect l="16939" r="23479"/>
            <a:stretch>
              <a:fillRect/>
            </a:stretch>
          </p:blipFill>
          <p:spPr>
            <a:xfrm>
              <a:off x="0" y="3545308"/>
              <a:ext cx="3703049" cy="3418308"/>
            </a:xfrm>
            <a:prstGeom prst="rect">
              <a:avLst/>
            </a:prstGeom>
          </p:spPr>
        </p:pic>
      </p:grpSp>
      <p:sp>
        <p:nvSpPr>
          <p:cNvPr id="6" name="TextBox 6"/>
          <p:cNvSpPr txBox="1"/>
          <p:nvPr/>
        </p:nvSpPr>
        <p:spPr>
          <a:xfrm>
            <a:off x="3005470" y="329248"/>
            <a:ext cx="6192402" cy="6599555"/>
          </a:xfrm>
          <a:prstGeom prst="rect">
            <a:avLst/>
          </a:prstGeom>
        </p:spPr>
        <p:txBody>
          <a:bodyPr lIns="0" tIns="0" rIns="0" bIns="0" rtlCol="0" anchor="t">
            <a:spAutoFit/>
          </a:bodyPr>
          <a:lstStyle/>
          <a:p>
            <a:pPr>
              <a:lnSpc>
                <a:spcPts val="4199"/>
              </a:lnSpc>
              <a:spcBef>
                <a:spcPct val="0"/>
              </a:spcBef>
            </a:pPr>
            <a:r>
              <a:rPr lang="en-US" sz="2999">
                <a:solidFill>
                  <a:srgbClr val="000000"/>
                </a:solidFill>
                <a:latin typeface="Glacial Indifference Bold"/>
              </a:rPr>
              <a:t>Social Justice</a:t>
            </a:r>
          </a:p>
          <a:p>
            <a:pPr>
              <a:lnSpc>
                <a:spcPts val="2240"/>
              </a:lnSpc>
              <a:spcBef>
                <a:spcPct val="0"/>
              </a:spcBef>
            </a:pPr>
            <a:r>
              <a:rPr lang="en-US" sz="1600">
                <a:solidFill>
                  <a:srgbClr val="000000"/>
                </a:solidFill>
                <a:latin typeface="Glacial Indifference"/>
              </a:rPr>
              <a:t>“deeply imbued with the great truths of Christianity, which contain for me consolation and hope, I find myself forced to express what my soul feels.” </a:t>
            </a:r>
          </a:p>
          <a:p>
            <a:pPr>
              <a:lnSpc>
                <a:spcPts val="2240"/>
              </a:lnSpc>
              <a:spcBef>
                <a:spcPct val="0"/>
              </a:spcBef>
            </a:pPr>
            <a:endParaRPr lang="en-US" sz="1600">
              <a:solidFill>
                <a:srgbClr val="000000"/>
              </a:solidFill>
              <a:latin typeface="Glacial Indifference"/>
            </a:endParaRPr>
          </a:p>
          <a:p>
            <a:pPr>
              <a:lnSpc>
                <a:spcPts val="2240"/>
              </a:lnSpc>
              <a:spcBef>
                <a:spcPct val="0"/>
              </a:spcBef>
            </a:pPr>
            <a:r>
              <a:rPr lang="en-US" sz="1600">
                <a:solidFill>
                  <a:srgbClr val="000000"/>
                </a:solidFill>
                <a:latin typeface="Glacial Indifference"/>
              </a:rPr>
              <a:t>“Young men, the moral regeneration of our ancient land of France will be our special work. You have felt the emptiness of material pleasures, you have felt the hunger for truth crying out within you; you have gone for light and comfort to the barren philosophy of modern apostles. You have not found food for your souls there. The religion of your forefathers appears before you today with full hands.” </a:t>
            </a:r>
          </a:p>
          <a:p>
            <a:pPr>
              <a:lnSpc>
                <a:spcPts val="2240"/>
              </a:lnSpc>
              <a:spcBef>
                <a:spcPct val="0"/>
              </a:spcBef>
            </a:pPr>
            <a:r>
              <a:rPr lang="en-US" sz="1600">
                <a:solidFill>
                  <a:srgbClr val="000000"/>
                </a:solidFill>
                <a:latin typeface="Glacial Indifference"/>
              </a:rPr>
              <a:t>Frederic Ozanam</a:t>
            </a:r>
          </a:p>
          <a:p>
            <a:pPr>
              <a:lnSpc>
                <a:spcPts val="2240"/>
              </a:lnSpc>
              <a:spcBef>
                <a:spcPct val="0"/>
              </a:spcBef>
            </a:pPr>
            <a:endParaRPr lang="en-US" sz="1600">
              <a:solidFill>
                <a:srgbClr val="000000"/>
              </a:solidFill>
              <a:latin typeface="Glacial Indifference"/>
            </a:endParaRPr>
          </a:p>
          <a:p>
            <a:pPr>
              <a:lnSpc>
                <a:spcPts val="2240"/>
              </a:lnSpc>
              <a:spcBef>
                <a:spcPct val="0"/>
              </a:spcBef>
            </a:pPr>
            <a:endParaRPr lang="en-US" sz="1600">
              <a:solidFill>
                <a:srgbClr val="000000"/>
              </a:solidFill>
              <a:latin typeface="Glacial Indifference"/>
            </a:endParaRPr>
          </a:p>
          <a:p>
            <a:pPr>
              <a:lnSpc>
                <a:spcPts val="2240"/>
              </a:lnSpc>
              <a:spcBef>
                <a:spcPct val="0"/>
              </a:spcBef>
            </a:pPr>
            <a:r>
              <a:rPr lang="en-US" sz="1600">
                <a:solidFill>
                  <a:srgbClr val="000000"/>
                </a:solidFill>
                <a:latin typeface="Glacial Indifference"/>
              </a:rPr>
              <a:t>... Religious ideas can have no value if they do not have a practical and positive value. Religion serves less to think than to act; ....</a:t>
            </a:r>
          </a:p>
          <a:p>
            <a:pPr>
              <a:lnSpc>
                <a:spcPts val="2240"/>
              </a:lnSpc>
              <a:spcBef>
                <a:spcPct val="0"/>
              </a:spcBef>
            </a:pPr>
            <a:endParaRPr lang="en-US" sz="1600">
              <a:solidFill>
                <a:srgbClr val="000000"/>
              </a:solidFill>
              <a:latin typeface="Glacial Indifference"/>
            </a:endParaRPr>
          </a:p>
          <a:p>
            <a:pPr>
              <a:lnSpc>
                <a:spcPts val="2240"/>
              </a:lnSpc>
              <a:spcBef>
                <a:spcPct val="0"/>
              </a:spcBef>
            </a:pPr>
            <a:endParaRPr lang="en-US" sz="1600">
              <a:solidFill>
                <a:srgbClr val="000000"/>
              </a:solidFill>
              <a:latin typeface="Glacial Indifference"/>
            </a:endParaRPr>
          </a:p>
          <a:p>
            <a:pPr>
              <a:lnSpc>
                <a:spcPts val="2240"/>
              </a:lnSpc>
              <a:spcBef>
                <a:spcPct val="0"/>
              </a:spcBef>
            </a:pPr>
            <a:r>
              <a:rPr lang="en-US" sz="1600">
                <a:solidFill>
                  <a:srgbClr val="000000"/>
                </a:solidFill>
                <a:latin typeface="Glacial Indifference"/>
              </a:rPr>
              <a:t>The value of Christianity is in this, and not in the attraction of its teachings. Frederic Ozanam </a:t>
            </a:r>
          </a:p>
          <a:p>
            <a:pPr>
              <a:lnSpc>
                <a:spcPts val="2240"/>
              </a:lnSpc>
              <a:spcBef>
                <a:spcPct val="0"/>
              </a:spcBef>
            </a:pPr>
            <a:r>
              <a:rPr lang="en-US" sz="1600">
                <a:solidFill>
                  <a:srgbClr val="000000"/>
                </a:solidFill>
                <a:latin typeface="Glacial Indifference"/>
              </a:rPr>
              <a:t> </a:t>
            </a:r>
          </a:p>
          <a:p>
            <a:pPr>
              <a:lnSpc>
                <a:spcPts val="2240"/>
              </a:lnSpc>
              <a:spcBef>
                <a:spcPct val="0"/>
              </a:spcBef>
            </a:pPr>
            <a:endParaRPr lang="en-US" sz="1600">
              <a:solidFill>
                <a:srgbClr val="000000"/>
              </a:solidFill>
              <a:latin typeface="Glacial Indifference"/>
            </a:endParaRPr>
          </a:p>
          <a:p>
            <a:pPr>
              <a:lnSpc>
                <a:spcPts val="2240"/>
              </a:lnSpc>
              <a:spcBef>
                <a:spcPct val="0"/>
              </a:spcBef>
            </a:pPr>
            <a:r>
              <a:rPr lang="en-US" sz="1600">
                <a:solidFill>
                  <a:srgbClr val="000000"/>
                </a:solidFill>
                <a:latin typeface="Glacial Indifference"/>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8290" y="1644281"/>
            <a:ext cx="8937020" cy="5746115"/>
          </a:xfrm>
          <a:prstGeom prst="rect">
            <a:avLst/>
          </a:prstGeom>
        </p:spPr>
        <p:txBody>
          <a:bodyPr lIns="0" tIns="0" rIns="0" bIns="0" rtlCol="0" anchor="t">
            <a:spAutoFit/>
          </a:bodyPr>
          <a:lstStyle/>
          <a:p>
            <a:pPr>
              <a:lnSpc>
                <a:spcPts val="1960"/>
              </a:lnSpc>
              <a:spcBef>
                <a:spcPct val="0"/>
              </a:spcBef>
            </a:pPr>
            <a:r>
              <a:rPr lang="en-US" sz="1400">
                <a:solidFill>
                  <a:srgbClr val="000000"/>
                </a:solidFill>
                <a:latin typeface="Glacial Indifference"/>
              </a:rPr>
              <a:t>The social order rests on two virtues: justice and charity. But justice supposes great love, since we have to love a person greatly to respect his rights, which border on our rights, and his liberty which troubles our liberty. Yet, while just has limits, charity has none.</a:t>
            </a:r>
          </a:p>
          <a:p>
            <a:pPr>
              <a:lnSpc>
                <a:spcPts val="1960"/>
              </a:lnSpc>
              <a:spcBef>
                <a:spcPct val="0"/>
              </a:spcBef>
            </a:pPr>
            <a:r>
              <a:rPr lang="en-US" sz="1400">
                <a:solidFill>
                  <a:srgbClr val="000000"/>
                </a:solidFill>
                <a:latin typeface="Glacial Indifference"/>
              </a:rPr>
              <a:t>Frederic Ozanam </a:t>
            </a:r>
          </a:p>
          <a:p>
            <a:pPr>
              <a:lnSpc>
                <a:spcPts val="1960"/>
              </a:lnSpc>
              <a:spcBef>
                <a:spcPct val="0"/>
              </a:spcBef>
            </a:pPr>
            <a:r>
              <a:rPr lang="en-US" sz="1400">
                <a:solidFill>
                  <a:srgbClr val="000000"/>
                </a:solidFill>
                <a:latin typeface="Glacial Indifference"/>
              </a:rPr>
              <a:t> </a:t>
            </a:r>
          </a:p>
          <a:p>
            <a:pPr>
              <a:lnSpc>
                <a:spcPts val="1960"/>
              </a:lnSpc>
              <a:spcBef>
                <a:spcPct val="0"/>
              </a:spcBef>
            </a:pPr>
            <a:r>
              <a:rPr lang="en-US" sz="1400">
                <a:solidFill>
                  <a:srgbClr val="000000"/>
                </a:solidFill>
                <a:latin typeface="Glacial Indifference"/>
              </a:rPr>
              <a:t>We are not …socialists… in the sense that we do not want the overthrow of society, but we want a free, progressive, Christian reform of it … One cannot avoid the social issues; precisely because they are formidable… We must lay a bold hand on the sore of pauperism  </a:t>
            </a:r>
          </a:p>
          <a:p>
            <a:pPr>
              <a:lnSpc>
                <a:spcPts val="1400"/>
              </a:lnSpc>
              <a:spcBef>
                <a:spcPct val="0"/>
              </a:spcBef>
            </a:pPr>
            <a:r>
              <a:rPr lang="en-US" sz="1000">
                <a:solidFill>
                  <a:srgbClr val="000000"/>
                </a:solidFill>
                <a:latin typeface="Glacial Indifference"/>
              </a:rPr>
              <a:t>31st May 1848 New Era</a:t>
            </a:r>
          </a:p>
          <a:p>
            <a:pPr>
              <a:lnSpc>
                <a:spcPts val="1960"/>
              </a:lnSpc>
              <a:spcBef>
                <a:spcPct val="0"/>
              </a:spcBef>
            </a:pPr>
            <a:r>
              <a:rPr lang="en-US" sz="1400">
                <a:solidFill>
                  <a:srgbClr val="000000"/>
                </a:solidFill>
                <a:latin typeface="Glacial Indifference"/>
              </a:rPr>
              <a:t> </a:t>
            </a:r>
          </a:p>
          <a:p>
            <a:pPr>
              <a:lnSpc>
                <a:spcPts val="1960"/>
              </a:lnSpc>
              <a:spcBef>
                <a:spcPct val="0"/>
              </a:spcBef>
            </a:pPr>
            <a:r>
              <a:rPr lang="en-US" sz="1400">
                <a:solidFill>
                  <a:srgbClr val="000000"/>
                </a:solidFill>
                <a:latin typeface="Glacial Indifference"/>
              </a:rPr>
              <a:t>Should we remain inactive therefore in the midst of a suffering and groaning world? No, there is a preparatory path open to us: before taking action for the public good we can take action for the good of individuals; before regenerating France, we can solace poor persons. I would further wish that all young people might unite in head and heart in some charitable work and that there be formed through the whole country a vast association for the relief of the common people.</a:t>
            </a:r>
          </a:p>
          <a:p>
            <a:pPr>
              <a:lnSpc>
                <a:spcPts val="1960"/>
              </a:lnSpc>
              <a:spcBef>
                <a:spcPct val="0"/>
              </a:spcBef>
            </a:pPr>
            <a:r>
              <a:rPr lang="en-US" sz="1400">
                <a:solidFill>
                  <a:srgbClr val="000000"/>
                </a:solidFill>
                <a:latin typeface="Glacial Indifference"/>
              </a:rPr>
              <a:t>Frederic Ozanam</a:t>
            </a:r>
          </a:p>
          <a:p>
            <a:pPr>
              <a:lnSpc>
                <a:spcPts val="1960"/>
              </a:lnSpc>
              <a:spcBef>
                <a:spcPct val="0"/>
              </a:spcBef>
            </a:pPr>
            <a:r>
              <a:rPr lang="en-US" sz="1400">
                <a:solidFill>
                  <a:srgbClr val="000000"/>
                </a:solidFill>
                <a:latin typeface="Glacial Indifference"/>
              </a:rPr>
              <a:t> </a:t>
            </a:r>
          </a:p>
          <a:p>
            <a:pPr>
              <a:lnSpc>
                <a:spcPts val="3639"/>
              </a:lnSpc>
              <a:spcBef>
                <a:spcPct val="0"/>
              </a:spcBef>
            </a:pPr>
            <a:r>
              <a:rPr lang="en-US" sz="2599">
                <a:solidFill>
                  <a:srgbClr val="000000"/>
                </a:solidFill>
                <a:latin typeface="Glacial Indifference Bold"/>
              </a:rPr>
              <a:t>How do you balance hands on care and work for justice? </a:t>
            </a:r>
          </a:p>
          <a:p>
            <a:pPr>
              <a:lnSpc>
                <a:spcPts val="3639"/>
              </a:lnSpc>
              <a:spcBef>
                <a:spcPct val="0"/>
              </a:spcBef>
            </a:pPr>
            <a:r>
              <a:rPr lang="en-US" sz="2599">
                <a:solidFill>
                  <a:srgbClr val="000000"/>
                </a:solidFill>
                <a:latin typeface="Glacial Indifference Bold"/>
              </a:rPr>
              <a:t>In what way do the words of Pope Francis challenge you in your service?</a:t>
            </a:r>
          </a:p>
          <a:p>
            <a:pPr>
              <a:lnSpc>
                <a:spcPts val="1960"/>
              </a:lnSpc>
              <a:spcBef>
                <a:spcPct val="0"/>
              </a:spcBef>
            </a:pPr>
            <a:r>
              <a:rPr lang="en-US" sz="1400">
                <a:solidFill>
                  <a:srgbClr val="000000"/>
                </a:solidFill>
                <a:latin typeface="Glacial Indifference"/>
              </a:rPr>
              <a:t> </a:t>
            </a:r>
          </a:p>
        </p:txBody>
      </p:sp>
      <p:grpSp>
        <p:nvGrpSpPr>
          <p:cNvPr id="3" name="Group 3"/>
          <p:cNvGrpSpPr/>
          <p:nvPr/>
        </p:nvGrpSpPr>
        <p:grpSpPr>
          <a:xfrm>
            <a:off x="408290" y="-230965"/>
            <a:ext cx="8778240" cy="1665652"/>
            <a:chOff x="0" y="0"/>
            <a:chExt cx="11704320" cy="2220869"/>
          </a:xfrm>
        </p:grpSpPr>
        <p:pic>
          <p:nvPicPr>
            <p:cNvPr id="4" name="Picture 4"/>
            <p:cNvPicPr>
              <a:picLocks noChangeAspect="1"/>
            </p:cNvPicPr>
            <p:nvPr/>
          </p:nvPicPr>
          <p:blipFill>
            <a:blip r:embed="rId3"/>
            <a:srcRect t="5437" b="5437"/>
            <a:stretch>
              <a:fillRect/>
            </a:stretch>
          </p:blipFill>
          <p:spPr>
            <a:xfrm>
              <a:off x="0" y="0"/>
              <a:ext cx="7718213" cy="2220869"/>
            </a:xfrm>
            <a:prstGeom prst="rect">
              <a:avLst/>
            </a:prstGeom>
          </p:spPr>
        </p:pic>
        <p:pic>
          <p:nvPicPr>
            <p:cNvPr id="5" name="Picture 5"/>
            <p:cNvPicPr>
              <a:picLocks noChangeAspect="1"/>
            </p:cNvPicPr>
            <p:nvPr/>
          </p:nvPicPr>
          <p:blipFill>
            <a:blip r:embed="rId4"/>
            <a:srcRect t="6770" b="6770"/>
            <a:stretch>
              <a:fillRect/>
            </a:stretch>
          </p:blipFill>
          <p:spPr>
            <a:xfrm>
              <a:off x="7845213" y="0"/>
              <a:ext cx="3859107" cy="2220869"/>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1088774" y="266557"/>
            <a:ext cx="5829477" cy="2005893"/>
            <a:chOff x="0" y="0"/>
            <a:chExt cx="7772636" cy="2674525"/>
          </a:xfrm>
        </p:grpSpPr>
        <p:pic>
          <p:nvPicPr>
            <p:cNvPr id="4" name="Picture 4"/>
            <p:cNvPicPr>
              <a:picLocks noChangeAspect="1"/>
            </p:cNvPicPr>
            <p:nvPr/>
          </p:nvPicPr>
          <p:blipFill>
            <a:blip r:embed="rId4"/>
            <a:srcRect t="1901" b="1901"/>
            <a:stretch>
              <a:fillRect/>
            </a:stretch>
          </p:blipFill>
          <p:spPr>
            <a:xfrm>
              <a:off x="0" y="0"/>
              <a:ext cx="5097091" cy="2674525"/>
            </a:xfrm>
            <a:prstGeom prst="rect">
              <a:avLst/>
            </a:prstGeom>
          </p:spPr>
        </p:pic>
        <p:pic>
          <p:nvPicPr>
            <p:cNvPr id="5" name="Picture 5"/>
            <p:cNvPicPr>
              <a:picLocks noChangeAspect="1"/>
            </p:cNvPicPr>
            <p:nvPr/>
          </p:nvPicPr>
          <p:blipFill>
            <a:blip r:embed="rId5"/>
            <a:srcRect l="15967" r="15967"/>
            <a:stretch>
              <a:fillRect/>
            </a:stretch>
          </p:blipFill>
          <p:spPr>
            <a:xfrm>
              <a:off x="5224091" y="0"/>
              <a:ext cx="2548545" cy="2674525"/>
            </a:xfrm>
            <a:prstGeom prst="rect">
              <a:avLst/>
            </a:prstGeom>
          </p:spPr>
        </p:pic>
      </p:grpSp>
      <p:sp>
        <p:nvSpPr>
          <p:cNvPr id="6" name="TextBox 6"/>
          <p:cNvSpPr txBox="1"/>
          <p:nvPr/>
        </p:nvSpPr>
        <p:spPr>
          <a:xfrm>
            <a:off x="731520" y="2502412"/>
            <a:ext cx="8316689" cy="3752368"/>
          </a:xfrm>
          <a:prstGeom prst="rect">
            <a:avLst/>
          </a:prstGeom>
        </p:spPr>
        <p:txBody>
          <a:bodyPr lIns="0" tIns="0" rIns="0" bIns="0" rtlCol="0" anchor="t">
            <a:spAutoFit/>
          </a:bodyPr>
          <a:lstStyle/>
          <a:p>
            <a:pPr algn="just">
              <a:lnSpc>
                <a:spcPts val="2180"/>
              </a:lnSpc>
            </a:pPr>
            <a:endParaRPr/>
          </a:p>
          <a:p>
            <a:pPr algn="just">
              <a:lnSpc>
                <a:spcPts val="2180"/>
              </a:lnSpc>
            </a:pPr>
            <a:r>
              <a:rPr lang="en-US" sz="1557">
                <a:solidFill>
                  <a:srgbClr val="000000"/>
                </a:solidFill>
                <a:latin typeface="Glacial Indifference"/>
              </a:rPr>
              <a:t>How many times, burdened by some interior suffering and worried about my continuing ill-health, have I walked full of my own sadness, into the dwelling of a poor person confided to my care. There, because so many unfortunates have more to complain about than I, I scolded myself for being discouraged. I felt strengthened even more against sorrow, and I thanked that poor person who had consoled and strengthened me through the sight of his own sufferings. From that time on how could I not love him?</a:t>
            </a:r>
          </a:p>
          <a:p>
            <a:pPr algn="just">
              <a:lnSpc>
                <a:spcPts val="2180"/>
              </a:lnSpc>
            </a:pPr>
            <a:r>
              <a:rPr lang="en-US" sz="1557">
                <a:solidFill>
                  <a:srgbClr val="000000"/>
                </a:solidFill>
                <a:latin typeface="Glacial Indifference"/>
              </a:rPr>
              <a:t>Frederic Ozanam</a:t>
            </a:r>
          </a:p>
          <a:p>
            <a:pPr algn="just">
              <a:lnSpc>
                <a:spcPts val="2180"/>
              </a:lnSpc>
            </a:pPr>
            <a:endParaRPr lang="en-US" sz="1557">
              <a:solidFill>
                <a:srgbClr val="000000"/>
              </a:solidFill>
              <a:latin typeface="Glacial Indifference"/>
            </a:endParaRPr>
          </a:p>
          <a:p>
            <a:pPr algn="just">
              <a:lnSpc>
                <a:spcPts val="2180"/>
              </a:lnSpc>
            </a:pPr>
            <a:endParaRPr lang="en-US" sz="1557">
              <a:solidFill>
                <a:srgbClr val="000000"/>
              </a:solidFill>
              <a:latin typeface="Glacial Indifference"/>
            </a:endParaRPr>
          </a:p>
          <a:p>
            <a:pPr algn="just">
              <a:lnSpc>
                <a:spcPts val="3647"/>
              </a:lnSpc>
            </a:pPr>
            <a:r>
              <a:rPr lang="en-US" sz="2605">
                <a:solidFill>
                  <a:srgbClr val="000000"/>
                </a:solidFill>
                <a:latin typeface="Glacial Indifference Bold"/>
              </a:rPr>
              <a:t>What have you learnt from the people you visit?</a:t>
            </a:r>
          </a:p>
          <a:p>
            <a:pPr algn="just">
              <a:lnSpc>
                <a:spcPts val="2180"/>
              </a:lnSpc>
            </a:pPr>
            <a:r>
              <a:rPr lang="en-US" sz="1557">
                <a:solidFill>
                  <a:srgbClr val="000000"/>
                </a:solidFill>
                <a:latin typeface="Glacial Indifference"/>
              </a:rPr>
              <a:t> </a:t>
            </a:r>
          </a:p>
          <a:p>
            <a:pPr algn="just">
              <a:lnSpc>
                <a:spcPts val="2180"/>
              </a:lnSpc>
              <a:spcBef>
                <a:spcPct val="0"/>
              </a:spcBef>
            </a:pPr>
            <a:endParaRPr lang="en-US" sz="1557">
              <a:solidFill>
                <a:srgbClr val="000000"/>
              </a:solidFill>
              <a:latin typeface="Glacial Indifference"/>
            </a:endParaRPr>
          </a:p>
        </p:txBody>
      </p:sp>
      <p:sp>
        <p:nvSpPr>
          <p:cNvPr id="7" name="TextBox 7"/>
          <p:cNvSpPr txBox="1"/>
          <p:nvPr/>
        </p:nvSpPr>
        <p:spPr>
          <a:xfrm>
            <a:off x="5201753" y="373636"/>
            <a:ext cx="4279654" cy="1393825"/>
          </a:xfrm>
          <a:prstGeom prst="rect">
            <a:avLst/>
          </a:prstGeom>
        </p:spPr>
        <p:txBody>
          <a:bodyPr lIns="0" tIns="0" rIns="0" bIns="0" rtlCol="0" anchor="t">
            <a:spAutoFit/>
          </a:bodyPr>
          <a:lstStyle/>
          <a:p>
            <a:pPr algn="r">
              <a:lnSpc>
                <a:spcPts val="5599"/>
              </a:lnSpc>
              <a:spcBef>
                <a:spcPct val="0"/>
              </a:spcBef>
            </a:pPr>
            <a:r>
              <a:rPr lang="en-US" sz="3999">
                <a:solidFill>
                  <a:srgbClr val="000000"/>
                </a:solidFill>
                <a:latin typeface="Glacial Indifference Bold"/>
              </a:rPr>
              <a:t>Learning from the people we visit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6458272" y="2006646"/>
            <a:ext cx="3442767" cy="2911817"/>
            <a:chOff x="0" y="0"/>
            <a:chExt cx="4590355" cy="3882422"/>
          </a:xfrm>
        </p:grpSpPr>
        <p:pic>
          <p:nvPicPr>
            <p:cNvPr id="4" name="Picture 4"/>
            <p:cNvPicPr>
              <a:picLocks noChangeAspect="1"/>
            </p:cNvPicPr>
            <p:nvPr/>
          </p:nvPicPr>
          <p:blipFill>
            <a:blip r:embed="rId4"/>
            <a:srcRect l="966" r="40778"/>
            <a:stretch>
              <a:fillRect/>
            </a:stretch>
          </p:blipFill>
          <p:spPr>
            <a:xfrm>
              <a:off x="0" y="0"/>
              <a:ext cx="2231678" cy="3882422"/>
            </a:xfrm>
            <a:prstGeom prst="rect">
              <a:avLst/>
            </a:prstGeom>
          </p:spPr>
        </p:pic>
        <p:pic>
          <p:nvPicPr>
            <p:cNvPr id="5" name="Picture 5"/>
            <p:cNvPicPr>
              <a:picLocks noChangeAspect="1"/>
            </p:cNvPicPr>
            <p:nvPr/>
          </p:nvPicPr>
          <p:blipFill>
            <a:blip r:embed="rId5"/>
            <a:srcRect l="32010" t="19190" r="12854" b="1725"/>
            <a:stretch>
              <a:fillRect/>
            </a:stretch>
          </p:blipFill>
          <p:spPr>
            <a:xfrm>
              <a:off x="2358678" y="0"/>
              <a:ext cx="2231678" cy="3882422"/>
            </a:xfrm>
            <a:prstGeom prst="rect">
              <a:avLst/>
            </a:prstGeom>
          </p:spPr>
        </p:pic>
      </p:grpSp>
      <p:sp>
        <p:nvSpPr>
          <p:cNvPr id="6" name="TextBox 6"/>
          <p:cNvSpPr txBox="1"/>
          <p:nvPr/>
        </p:nvSpPr>
        <p:spPr>
          <a:xfrm>
            <a:off x="335434" y="248799"/>
            <a:ext cx="6256936" cy="609600"/>
          </a:xfrm>
          <a:prstGeom prst="rect">
            <a:avLst/>
          </a:prstGeom>
        </p:spPr>
        <p:txBody>
          <a:bodyPr lIns="0" tIns="0" rIns="0" bIns="0" rtlCol="0" anchor="t">
            <a:spAutoFit/>
          </a:bodyPr>
          <a:lstStyle/>
          <a:p>
            <a:pPr>
              <a:lnSpc>
                <a:spcPts val="4775"/>
              </a:lnSpc>
            </a:pPr>
            <a:r>
              <a:rPr lang="en-US" sz="3979">
                <a:solidFill>
                  <a:srgbClr val="000000"/>
                </a:solidFill>
                <a:latin typeface="Glacial Indifference Bold"/>
              </a:rPr>
              <a:t>ROSALIE'S BEGINNINGS</a:t>
            </a:r>
          </a:p>
        </p:txBody>
      </p:sp>
      <p:sp>
        <p:nvSpPr>
          <p:cNvPr id="7" name="TextBox 7"/>
          <p:cNvSpPr txBox="1"/>
          <p:nvPr/>
        </p:nvSpPr>
        <p:spPr>
          <a:xfrm>
            <a:off x="482872" y="1671853"/>
            <a:ext cx="5771586" cy="3348487"/>
          </a:xfrm>
          <a:prstGeom prst="rect">
            <a:avLst/>
          </a:prstGeom>
        </p:spPr>
        <p:txBody>
          <a:bodyPr lIns="0" tIns="0" rIns="0" bIns="0" rtlCol="0" anchor="t">
            <a:spAutoFit/>
          </a:bodyPr>
          <a:lstStyle/>
          <a:p>
            <a:pPr algn="just">
              <a:lnSpc>
                <a:spcPts val="1960"/>
              </a:lnSpc>
            </a:pPr>
            <a:r>
              <a:rPr lang="en-US" sz="1400">
                <a:solidFill>
                  <a:srgbClr val="000000"/>
                </a:solidFill>
                <a:latin typeface="Glacial Indifference"/>
              </a:rPr>
              <a:t> </a:t>
            </a:r>
          </a:p>
          <a:p>
            <a:pPr algn="just">
              <a:lnSpc>
                <a:spcPts val="3919"/>
              </a:lnSpc>
            </a:pPr>
            <a:r>
              <a:rPr lang="en-US" sz="2799">
                <a:solidFill>
                  <a:srgbClr val="000000"/>
                </a:solidFill>
                <a:latin typeface="Glacial Indifference Bold"/>
              </a:rPr>
              <a:t>Family</a:t>
            </a:r>
          </a:p>
          <a:p>
            <a:pPr algn="just">
              <a:lnSpc>
                <a:spcPts val="1960"/>
              </a:lnSpc>
            </a:pPr>
            <a:r>
              <a:rPr lang="en-US" sz="1400">
                <a:solidFill>
                  <a:srgbClr val="000000"/>
                </a:solidFill>
                <a:latin typeface="Glacial Indifference"/>
              </a:rPr>
              <a:t>What did Rosalie learn from her mother that helped to make her the woman she was?</a:t>
            </a:r>
          </a:p>
          <a:p>
            <a:pPr marL="302261" lvl="1" indent="-151130" algn="just">
              <a:lnSpc>
                <a:spcPts val="1960"/>
              </a:lnSpc>
              <a:buFont typeface="Arial"/>
              <a:buChar char="•"/>
            </a:pPr>
            <a:r>
              <a:rPr lang="en-US" sz="1400">
                <a:solidFill>
                  <a:srgbClr val="000000"/>
                </a:solidFill>
                <a:latin typeface="Glacial Indifference"/>
              </a:rPr>
              <a:t>Solid simple faith</a:t>
            </a:r>
          </a:p>
          <a:p>
            <a:pPr marL="302261" lvl="1" indent="-151130" algn="just">
              <a:lnSpc>
                <a:spcPts val="1960"/>
              </a:lnSpc>
              <a:buFont typeface="Arial"/>
              <a:buChar char="•"/>
            </a:pPr>
            <a:r>
              <a:rPr lang="en-US" sz="1400">
                <a:solidFill>
                  <a:srgbClr val="000000"/>
                </a:solidFill>
                <a:latin typeface="Glacial Indifference"/>
              </a:rPr>
              <a:t>Generous respectful outreach to those in need</a:t>
            </a:r>
          </a:p>
          <a:p>
            <a:pPr marL="302261" lvl="1" indent="-151130" algn="just">
              <a:lnSpc>
                <a:spcPts val="1960"/>
              </a:lnSpc>
              <a:buFont typeface="Arial"/>
              <a:buChar char="•"/>
            </a:pPr>
            <a:r>
              <a:rPr lang="en-US" sz="1400">
                <a:solidFill>
                  <a:srgbClr val="000000"/>
                </a:solidFill>
                <a:latin typeface="Glacial Indifference"/>
              </a:rPr>
              <a:t>Sharing of self and what they have with others</a:t>
            </a:r>
          </a:p>
          <a:p>
            <a:pPr marL="302261" lvl="1" indent="-151130" algn="just">
              <a:lnSpc>
                <a:spcPts val="1960"/>
              </a:lnSpc>
              <a:buFont typeface="Arial"/>
              <a:buChar char="•"/>
            </a:pPr>
            <a:r>
              <a:rPr lang="en-US" sz="1400">
                <a:solidFill>
                  <a:srgbClr val="000000"/>
                </a:solidFill>
                <a:latin typeface="Glacial Indifference"/>
              </a:rPr>
              <a:t>Capacity to love family and friends  (the poor as a D.C.)</a:t>
            </a:r>
          </a:p>
          <a:p>
            <a:pPr marL="302261" lvl="1" indent="-151130" algn="just">
              <a:lnSpc>
                <a:spcPts val="1960"/>
              </a:lnSpc>
              <a:buFont typeface="Arial"/>
              <a:buChar char="•"/>
            </a:pPr>
            <a:r>
              <a:rPr lang="en-US" sz="1400">
                <a:solidFill>
                  <a:srgbClr val="000000"/>
                </a:solidFill>
                <a:latin typeface="Glacial Indifference"/>
              </a:rPr>
              <a:t>She imbibed her mother’s quiet courage in the face of danger</a:t>
            </a:r>
          </a:p>
          <a:p>
            <a:pPr marL="302261" lvl="1" indent="-151130" algn="just">
              <a:lnSpc>
                <a:spcPts val="1960"/>
              </a:lnSpc>
              <a:buFont typeface="Arial"/>
              <a:buChar char="•"/>
            </a:pPr>
            <a:r>
              <a:rPr lang="en-US" sz="1400">
                <a:solidFill>
                  <a:srgbClr val="000000"/>
                </a:solidFill>
                <a:latin typeface="Glacial Indifference"/>
              </a:rPr>
              <a:t>Also imbibed her willingness to take risks. </a:t>
            </a:r>
          </a:p>
          <a:p>
            <a:pPr algn="just">
              <a:lnSpc>
                <a:spcPts val="1665"/>
              </a:lnSpc>
            </a:pPr>
            <a:r>
              <a:rPr lang="en-US" sz="1189">
                <a:solidFill>
                  <a:srgbClr val="000000"/>
                </a:solidFill>
                <a:latin typeface="Glacial Indifference"/>
              </a:rPr>
              <a:t> </a:t>
            </a:r>
          </a:p>
          <a:p>
            <a:pPr algn="just">
              <a:lnSpc>
                <a:spcPts val="1665"/>
              </a:lnSpc>
            </a:pPr>
            <a:endParaRPr lang="en-US" sz="1189">
              <a:solidFill>
                <a:srgbClr val="000000"/>
              </a:solidFill>
              <a:latin typeface="Glacial Indifference"/>
            </a:endParaRPr>
          </a:p>
          <a:p>
            <a:pPr algn="just">
              <a:lnSpc>
                <a:spcPts val="1665"/>
              </a:lnSpc>
              <a:spcBef>
                <a:spcPct val="0"/>
              </a:spcBef>
            </a:pPr>
            <a:endParaRPr lang="en-US" sz="1189">
              <a:solidFill>
                <a:srgbClr val="000000"/>
              </a:solidFill>
              <a:latin typeface="Glacial Indifference"/>
            </a:endParaRPr>
          </a:p>
        </p:txBody>
      </p:sp>
      <p:sp>
        <p:nvSpPr>
          <p:cNvPr id="8" name="TextBox 8"/>
          <p:cNvSpPr txBox="1"/>
          <p:nvPr/>
        </p:nvSpPr>
        <p:spPr>
          <a:xfrm>
            <a:off x="596241" y="5667266"/>
            <a:ext cx="8425839" cy="1872724"/>
          </a:xfrm>
          <a:prstGeom prst="rect">
            <a:avLst/>
          </a:prstGeom>
        </p:spPr>
        <p:txBody>
          <a:bodyPr lIns="0" tIns="0" rIns="0" bIns="0" rtlCol="0" anchor="t">
            <a:spAutoFit/>
          </a:bodyPr>
          <a:lstStyle/>
          <a:p>
            <a:pPr algn="ctr">
              <a:lnSpc>
                <a:spcPts val="2793"/>
              </a:lnSpc>
            </a:pPr>
            <a:r>
              <a:rPr lang="en-US" sz="1995">
                <a:solidFill>
                  <a:srgbClr val="000000"/>
                </a:solidFill>
                <a:latin typeface="Glacial Indifference Bold"/>
              </a:rPr>
              <a:t>Rosalie’s early life taught her about handling life’s challenges and taking risks for what is right, what were some of your early life lessons? </a:t>
            </a:r>
          </a:p>
          <a:p>
            <a:pPr algn="ctr">
              <a:lnSpc>
                <a:spcPts val="2793"/>
              </a:lnSpc>
            </a:pPr>
            <a:r>
              <a:rPr lang="en-US" sz="1995">
                <a:solidFill>
                  <a:srgbClr val="000000"/>
                </a:solidFill>
                <a:latin typeface="Glacial Indifference Bold"/>
              </a:rPr>
              <a:t> </a:t>
            </a:r>
          </a:p>
          <a:p>
            <a:pPr algn="ctr">
              <a:lnSpc>
                <a:spcPts val="2793"/>
              </a:lnSpc>
            </a:pPr>
            <a:endParaRPr lang="en-US" sz="1995">
              <a:solidFill>
                <a:srgbClr val="000000"/>
              </a:solidFill>
              <a:latin typeface="Glacial Indifference Bold"/>
            </a:endParaRPr>
          </a:p>
          <a:p>
            <a:pPr algn="just">
              <a:lnSpc>
                <a:spcPts val="1813"/>
              </a:lnSpc>
            </a:pPr>
            <a:r>
              <a:rPr lang="en-US" sz="1295">
                <a:solidFill>
                  <a:srgbClr val="000000"/>
                </a:solidFill>
                <a:latin typeface="Halimum Bold"/>
              </a:rPr>
              <a:t> </a:t>
            </a:r>
          </a:p>
          <a:p>
            <a:pPr algn="just">
              <a:lnSpc>
                <a:spcPts val="1813"/>
              </a:lnSpc>
              <a:spcBef>
                <a:spcPct val="0"/>
              </a:spcBef>
            </a:pPr>
            <a:endParaRPr lang="en-US" sz="1295">
              <a:solidFill>
                <a:srgbClr val="000000"/>
              </a:solidFill>
              <a:latin typeface="Halimum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572740" y="466747"/>
            <a:ext cx="4849100" cy="3626325"/>
            <a:chOff x="0" y="0"/>
            <a:chExt cx="6465466" cy="4835099"/>
          </a:xfrm>
        </p:grpSpPr>
        <p:pic>
          <p:nvPicPr>
            <p:cNvPr id="4" name="Picture 4"/>
            <p:cNvPicPr>
              <a:picLocks noChangeAspect="1"/>
            </p:cNvPicPr>
            <p:nvPr/>
          </p:nvPicPr>
          <p:blipFill>
            <a:blip r:embed="rId3"/>
            <a:srcRect r="9745"/>
            <a:stretch>
              <a:fillRect/>
            </a:stretch>
          </p:blipFill>
          <p:spPr>
            <a:xfrm>
              <a:off x="0" y="0"/>
              <a:ext cx="3169233" cy="4835099"/>
            </a:xfrm>
            <a:prstGeom prst="rect">
              <a:avLst/>
            </a:prstGeom>
          </p:spPr>
        </p:pic>
        <p:pic>
          <p:nvPicPr>
            <p:cNvPr id="5" name="Picture 5"/>
            <p:cNvPicPr>
              <a:picLocks noChangeAspect="1"/>
            </p:cNvPicPr>
            <p:nvPr/>
          </p:nvPicPr>
          <p:blipFill>
            <a:blip r:embed="rId4"/>
            <a:srcRect l="14647" r="14647"/>
            <a:stretch>
              <a:fillRect/>
            </a:stretch>
          </p:blipFill>
          <p:spPr>
            <a:xfrm>
              <a:off x="3296233" y="0"/>
              <a:ext cx="3169233" cy="4835099"/>
            </a:xfrm>
            <a:prstGeom prst="rect">
              <a:avLst/>
            </a:prstGeom>
          </p:spPr>
        </p:pic>
      </p:grpSp>
      <p:sp>
        <p:nvSpPr>
          <p:cNvPr id="6" name="TextBox 6"/>
          <p:cNvSpPr txBox="1"/>
          <p:nvPr/>
        </p:nvSpPr>
        <p:spPr>
          <a:xfrm>
            <a:off x="5691224" y="1170490"/>
            <a:ext cx="3330856" cy="609600"/>
          </a:xfrm>
          <a:prstGeom prst="rect">
            <a:avLst/>
          </a:prstGeom>
        </p:spPr>
        <p:txBody>
          <a:bodyPr lIns="0" tIns="0" rIns="0" bIns="0" rtlCol="0" anchor="t">
            <a:spAutoFit/>
          </a:bodyPr>
          <a:lstStyle/>
          <a:p>
            <a:pPr>
              <a:lnSpc>
                <a:spcPts val="4775"/>
              </a:lnSpc>
            </a:pPr>
            <a:r>
              <a:rPr lang="en-US" sz="3979">
                <a:solidFill>
                  <a:srgbClr val="000000"/>
                </a:solidFill>
                <a:latin typeface="Glacial Indifference Bold"/>
              </a:rPr>
              <a:t>VOCATION</a:t>
            </a:r>
          </a:p>
        </p:txBody>
      </p:sp>
      <p:sp>
        <p:nvSpPr>
          <p:cNvPr id="7" name="TextBox 7"/>
          <p:cNvSpPr txBox="1"/>
          <p:nvPr/>
        </p:nvSpPr>
        <p:spPr>
          <a:xfrm>
            <a:off x="5064708" y="2076339"/>
            <a:ext cx="4297205" cy="2625857"/>
          </a:xfrm>
          <a:prstGeom prst="rect">
            <a:avLst/>
          </a:prstGeom>
        </p:spPr>
        <p:txBody>
          <a:bodyPr lIns="0" tIns="0" rIns="0" bIns="0" rtlCol="0" anchor="t">
            <a:spAutoFit/>
          </a:bodyPr>
          <a:lstStyle/>
          <a:p>
            <a:pPr algn="just">
              <a:lnSpc>
                <a:spcPts val="3919"/>
              </a:lnSpc>
            </a:pPr>
            <a:r>
              <a:rPr lang="en-US" sz="2799">
                <a:solidFill>
                  <a:srgbClr val="000000"/>
                </a:solidFill>
                <a:latin typeface="Glacial Indifference"/>
              </a:rPr>
              <a:t> </a:t>
            </a:r>
          </a:p>
          <a:p>
            <a:pPr algn="just">
              <a:lnSpc>
                <a:spcPts val="1960"/>
              </a:lnSpc>
            </a:pPr>
            <a:r>
              <a:rPr lang="en-US" sz="1400">
                <a:solidFill>
                  <a:srgbClr val="000000"/>
                </a:solidFill>
                <a:latin typeface="Glacial Indifference"/>
              </a:rPr>
              <a:t>From the age of reason, Jeanne had thoughts of consecrating herself to God. None of the joys of this world attracted her. She wanted no part of its celebrations or glitter. At the same time she felt drawn by its groans and misery</a:t>
            </a:r>
          </a:p>
          <a:p>
            <a:pPr algn="just">
              <a:lnSpc>
                <a:spcPts val="1960"/>
              </a:lnSpc>
            </a:pPr>
            <a:r>
              <a:rPr lang="en-US" sz="1400">
                <a:solidFill>
                  <a:srgbClr val="000000"/>
                </a:solidFill>
                <a:latin typeface="Glacial Indifference"/>
              </a:rPr>
              <a:t>(Armand Melun about Rosalie Rendu)</a:t>
            </a:r>
          </a:p>
          <a:p>
            <a:pPr algn="just">
              <a:lnSpc>
                <a:spcPts val="1665"/>
              </a:lnSpc>
            </a:pPr>
            <a:r>
              <a:rPr lang="en-US" sz="1189">
                <a:solidFill>
                  <a:srgbClr val="000000"/>
                </a:solidFill>
                <a:latin typeface="Glacial Indifference"/>
              </a:rPr>
              <a:t> </a:t>
            </a:r>
          </a:p>
          <a:p>
            <a:pPr algn="just">
              <a:lnSpc>
                <a:spcPts val="1665"/>
              </a:lnSpc>
            </a:pPr>
            <a:endParaRPr lang="en-US" sz="1189">
              <a:solidFill>
                <a:srgbClr val="000000"/>
              </a:solidFill>
              <a:latin typeface="Glacial Indifference"/>
            </a:endParaRPr>
          </a:p>
          <a:p>
            <a:pPr algn="just">
              <a:lnSpc>
                <a:spcPts val="1665"/>
              </a:lnSpc>
              <a:spcBef>
                <a:spcPct val="0"/>
              </a:spcBef>
            </a:pPr>
            <a:endParaRPr lang="en-US" sz="1189">
              <a:solidFill>
                <a:srgbClr val="000000"/>
              </a:solidFill>
              <a:latin typeface="Glacial Indifference"/>
            </a:endParaRPr>
          </a:p>
        </p:txBody>
      </p:sp>
      <p:sp>
        <p:nvSpPr>
          <p:cNvPr id="8" name="TextBox 8"/>
          <p:cNvSpPr txBox="1"/>
          <p:nvPr/>
        </p:nvSpPr>
        <p:spPr>
          <a:xfrm>
            <a:off x="391687" y="4918734"/>
            <a:ext cx="8970226" cy="2929999"/>
          </a:xfrm>
          <a:prstGeom prst="rect">
            <a:avLst/>
          </a:prstGeom>
        </p:spPr>
        <p:txBody>
          <a:bodyPr lIns="0" tIns="0" rIns="0" bIns="0" rtlCol="0" anchor="t">
            <a:spAutoFit/>
          </a:bodyPr>
          <a:lstStyle/>
          <a:p>
            <a:pPr algn="ctr">
              <a:lnSpc>
                <a:spcPts val="2793"/>
              </a:lnSpc>
            </a:pPr>
            <a:r>
              <a:rPr lang="en-US" sz="1995">
                <a:solidFill>
                  <a:srgbClr val="000000"/>
                </a:solidFill>
                <a:latin typeface="Glacial Indifference Bold"/>
              </a:rPr>
              <a:t>Rosalie found her seminary period difficult and yet she persevered in her vocation. </a:t>
            </a:r>
          </a:p>
          <a:p>
            <a:pPr algn="ctr">
              <a:lnSpc>
                <a:spcPts val="2793"/>
              </a:lnSpc>
            </a:pPr>
            <a:endParaRPr lang="en-US" sz="1995">
              <a:solidFill>
                <a:srgbClr val="000000"/>
              </a:solidFill>
              <a:latin typeface="Glacial Indifference Bold"/>
            </a:endParaRPr>
          </a:p>
          <a:p>
            <a:pPr algn="ctr">
              <a:lnSpc>
                <a:spcPts val="2793"/>
              </a:lnSpc>
            </a:pPr>
            <a:r>
              <a:rPr lang="en-US" sz="1995">
                <a:solidFill>
                  <a:srgbClr val="000000"/>
                </a:solidFill>
                <a:latin typeface="Glacial Indifference Bold"/>
              </a:rPr>
              <a:t>What difficulties have you faced in your service and what keeps you going?</a:t>
            </a:r>
          </a:p>
          <a:p>
            <a:pPr algn="ctr">
              <a:lnSpc>
                <a:spcPts val="2793"/>
              </a:lnSpc>
            </a:pPr>
            <a:r>
              <a:rPr lang="en-US" sz="1995">
                <a:solidFill>
                  <a:srgbClr val="000000"/>
                </a:solidFill>
                <a:latin typeface="Glacial Indifference Bold"/>
              </a:rPr>
              <a:t> </a:t>
            </a:r>
          </a:p>
          <a:p>
            <a:pPr algn="ctr">
              <a:lnSpc>
                <a:spcPts val="2793"/>
              </a:lnSpc>
            </a:pPr>
            <a:endParaRPr lang="en-US" sz="1995">
              <a:solidFill>
                <a:srgbClr val="000000"/>
              </a:solidFill>
              <a:latin typeface="Glacial Indifference Bold"/>
            </a:endParaRPr>
          </a:p>
          <a:p>
            <a:pPr algn="ctr">
              <a:lnSpc>
                <a:spcPts val="2793"/>
              </a:lnSpc>
            </a:pPr>
            <a:endParaRPr lang="en-US" sz="1995">
              <a:solidFill>
                <a:srgbClr val="000000"/>
              </a:solidFill>
              <a:latin typeface="Glacial Indifference Bold"/>
            </a:endParaRPr>
          </a:p>
          <a:p>
            <a:pPr algn="just">
              <a:lnSpc>
                <a:spcPts val="1813"/>
              </a:lnSpc>
            </a:pPr>
            <a:r>
              <a:rPr lang="en-US" sz="1295">
                <a:solidFill>
                  <a:srgbClr val="000000"/>
                </a:solidFill>
                <a:latin typeface="Halimum Bold"/>
              </a:rPr>
              <a:t> </a:t>
            </a:r>
          </a:p>
          <a:p>
            <a:pPr algn="just">
              <a:lnSpc>
                <a:spcPts val="1813"/>
              </a:lnSpc>
              <a:spcBef>
                <a:spcPct val="0"/>
              </a:spcBef>
            </a:pPr>
            <a:endParaRPr lang="en-US" sz="1295">
              <a:solidFill>
                <a:srgbClr val="000000"/>
              </a:solidFill>
              <a:latin typeface="Halimum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pic>
        <p:nvPicPr>
          <p:cNvPr id="3" name="Picture 3"/>
          <p:cNvPicPr>
            <a:picLocks noChangeAspect="1"/>
          </p:cNvPicPr>
          <p:nvPr/>
        </p:nvPicPr>
        <p:blipFill>
          <a:blip r:embed="rId4"/>
          <a:srcRect l="17996" r="17996"/>
          <a:stretch>
            <a:fillRect/>
          </a:stretch>
        </p:blipFill>
        <p:spPr>
          <a:xfrm>
            <a:off x="5765777" y="1348745"/>
            <a:ext cx="3987823" cy="3812701"/>
          </a:xfrm>
          <a:prstGeom prst="rect">
            <a:avLst/>
          </a:prstGeom>
        </p:spPr>
      </p:pic>
      <p:sp>
        <p:nvSpPr>
          <p:cNvPr id="4" name="TextBox 4"/>
          <p:cNvSpPr txBox="1"/>
          <p:nvPr/>
        </p:nvSpPr>
        <p:spPr>
          <a:xfrm>
            <a:off x="530889" y="0"/>
            <a:ext cx="9222711" cy="1482171"/>
          </a:xfrm>
          <a:prstGeom prst="rect">
            <a:avLst/>
          </a:prstGeom>
        </p:spPr>
        <p:txBody>
          <a:bodyPr lIns="0" tIns="0" rIns="0" bIns="0" rtlCol="0" anchor="t">
            <a:spAutoFit/>
          </a:bodyPr>
          <a:lstStyle/>
          <a:p>
            <a:pPr>
              <a:lnSpc>
                <a:spcPts val="3931"/>
              </a:lnSpc>
            </a:pPr>
            <a:endParaRPr/>
          </a:p>
          <a:p>
            <a:pPr>
              <a:lnSpc>
                <a:spcPts val="3931"/>
              </a:lnSpc>
            </a:pPr>
            <a:r>
              <a:rPr lang="en-US" sz="3276">
                <a:solidFill>
                  <a:srgbClr val="000000"/>
                </a:solidFill>
                <a:latin typeface="Glacial Indifference Bold"/>
              </a:rPr>
              <a:t>THE APOSTLE OF THE MOUFFETARD DISTRICT</a:t>
            </a:r>
          </a:p>
          <a:p>
            <a:pPr>
              <a:lnSpc>
                <a:spcPts val="3931"/>
              </a:lnSpc>
            </a:pPr>
            <a:endParaRPr lang="en-US" sz="3276">
              <a:solidFill>
                <a:srgbClr val="000000"/>
              </a:solidFill>
              <a:latin typeface="Glacial Indifference Bold"/>
            </a:endParaRPr>
          </a:p>
        </p:txBody>
      </p:sp>
      <p:sp>
        <p:nvSpPr>
          <p:cNvPr id="5" name="TextBox 5"/>
          <p:cNvSpPr txBox="1"/>
          <p:nvPr/>
        </p:nvSpPr>
        <p:spPr>
          <a:xfrm>
            <a:off x="338085" y="825434"/>
            <a:ext cx="5041250" cy="5597657"/>
          </a:xfrm>
          <a:prstGeom prst="rect">
            <a:avLst/>
          </a:prstGeom>
        </p:spPr>
        <p:txBody>
          <a:bodyPr lIns="0" tIns="0" rIns="0" bIns="0" rtlCol="0" anchor="t">
            <a:spAutoFit/>
          </a:bodyPr>
          <a:lstStyle/>
          <a:p>
            <a:pPr algn="just">
              <a:lnSpc>
                <a:spcPts val="3919"/>
              </a:lnSpc>
            </a:pPr>
            <a:r>
              <a:rPr lang="en-US" sz="2799">
                <a:solidFill>
                  <a:srgbClr val="000000"/>
                </a:solidFill>
                <a:latin typeface="Glacial Indifference"/>
              </a:rPr>
              <a:t> </a:t>
            </a:r>
          </a:p>
          <a:p>
            <a:pPr algn="just">
              <a:lnSpc>
                <a:spcPts val="1960"/>
              </a:lnSpc>
            </a:pPr>
            <a:r>
              <a:rPr lang="en-US" sz="1400">
                <a:solidFill>
                  <a:srgbClr val="000000"/>
                </a:solidFill>
                <a:latin typeface="Glacial Indifference"/>
              </a:rPr>
              <a:t>Cherish them. Be patient. You will see that they will change. Above all, sisters, do not discourage them. Later they will feel your affection and want to please you. Rosalie Rendu</a:t>
            </a:r>
          </a:p>
          <a:p>
            <a:pPr algn="just">
              <a:lnSpc>
                <a:spcPts val="1960"/>
              </a:lnSpc>
            </a:pPr>
            <a:r>
              <a:rPr lang="en-US" sz="1400">
                <a:solidFill>
                  <a:srgbClr val="000000"/>
                </a:solidFill>
                <a:latin typeface="Glacial Indifference"/>
              </a:rPr>
              <a:t> </a:t>
            </a:r>
          </a:p>
          <a:p>
            <a:pPr algn="just">
              <a:lnSpc>
                <a:spcPts val="1960"/>
              </a:lnSpc>
            </a:pPr>
            <a:r>
              <a:rPr lang="en-US" sz="1400">
                <a:solidFill>
                  <a:srgbClr val="000000"/>
                </a:solidFill>
                <a:latin typeface="Glacial Indifference"/>
              </a:rPr>
              <a:t>She also used to say, “Fear nothing, Sisters, you will never be without assistance so long as your two hands are like this.” She would then stretch one hand in the gesture of giving and extend the other to receive. She then added, “If one hand closes, it will be useless for the other to reach out…Give with measure…Manage well that goods of the poor and God will give to you in abundance . Rosalie Rendu</a:t>
            </a:r>
          </a:p>
          <a:p>
            <a:pPr algn="just">
              <a:lnSpc>
                <a:spcPts val="1960"/>
              </a:lnSpc>
            </a:pPr>
            <a:r>
              <a:rPr lang="en-US" sz="1400">
                <a:solidFill>
                  <a:srgbClr val="000000"/>
                </a:solidFill>
                <a:latin typeface="Glacial Indifference"/>
              </a:rPr>
              <a:t> </a:t>
            </a:r>
          </a:p>
          <a:p>
            <a:pPr algn="just">
              <a:lnSpc>
                <a:spcPts val="1960"/>
              </a:lnSpc>
            </a:pPr>
            <a:r>
              <a:rPr lang="en-US" sz="1400">
                <a:solidFill>
                  <a:srgbClr val="000000"/>
                </a:solidFill>
                <a:latin typeface="Glacial Indifference"/>
              </a:rPr>
              <a:t>Sisters, … we are milestones. All have the right to lay their burdens upon us without our having the right to complain. Rosalie Rendu </a:t>
            </a:r>
          </a:p>
          <a:p>
            <a:pPr algn="just">
              <a:lnSpc>
                <a:spcPts val="1960"/>
              </a:lnSpc>
            </a:pPr>
            <a:r>
              <a:rPr lang="en-US" sz="1400">
                <a:solidFill>
                  <a:srgbClr val="000000"/>
                </a:solidFill>
                <a:latin typeface="Glacial Indifference"/>
              </a:rPr>
              <a:t> </a:t>
            </a:r>
          </a:p>
          <a:p>
            <a:pPr algn="just">
              <a:lnSpc>
                <a:spcPts val="1960"/>
              </a:lnSpc>
            </a:pPr>
            <a:r>
              <a:rPr lang="en-US" sz="1400">
                <a:solidFill>
                  <a:srgbClr val="000000"/>
                </a:solidFill>
                <a:latin typeface="Glacial Indifference"/>
              </a:rPr>
              <a:t> </a:t>
            </a:r>
          </a:p>
          <a:p>
            <a:pPr algn="just">
              <a:lnSpc>
                <a:spcPts val="1960"/>
              </a:lnSpc>
            </a:pPr>
            <a:endParaRPr lang="en-US" sz="1400">
              <a:solidFill>
                <a:srgbClr val="000000"/>
              </a:solidFill>
              <a:latin typeface="Glacial Indifference"/>
            </a:endParaRPr>
          </a:p>
          <a:p>
            <a:pPr algn="just">
              <a:lnSpc>
                <a:spcPts val="1960"/>
              </a:lnSpc>
            </a:pPr>
            <a:endParaRPr lang="en-US" sz="1400">
              <a:solidFill>
                <a:srgbClr val="000000"/>
              </a:solidFill>
              <a:latin typeface="Glacial Indifference"/>
            </a:endParaRPr>
          </a:p>
          <a:p>
            <a:pPr algn="just">
              <a:lnSpc>
                <a:spcPts val="1665"/>
              </a:lnSpc>
            </a:pPr>
            <a:endParaRPr lang="en-US" sz="1400">
              <a:solidFill>
                <a:srgbClr val="000000"/>
              </a:solidFill>
              <a:latin typeface="Glacial Indifference"/>
            </a:endParaRPr>
          </a:p>
          <a:p>
            <a:pPr algn="just">
              <a:lnSpc>
                <a:spcPts val="1665"/>
              </a:lnSpc>
            </a:pPr>
            <a:endParaRPr lang="en-US" sz="1400">
              <a:solidFill>
                <a:srgbClr val="000000"/>
              </a:solidFill>
              <a:latin typeface="Glacial Indifference"/>
            </a:endParaRPr>
          </a:p>
          <a:p>
            <a:pPr algn="just">
              <a:lnSpc>
                <a:spcPts val="1665"/>
              </a:lnSpc>
              <a:spcBef>
                <a:spcPct val="0"/>
              </a:spcBef>
            </a:pPr>
            <a:endParaRPr lang="en-US" sz="1400">
              <a:solidFill>
                <a:srgbClr val="000000"/>
              </a:solidFill>
              <a:latin typeface="Glacial Indifference"/>
            </a:endParaRPr>
          </a:p>
        </p:txBody>
      </p:sp>
      <p:sp>
        <p:nvSpPr>
          <p:cNvPr id="6" name="TextBox 6"/>
          <p:cNvSpPr txBox="1"/>
          <p:nvPr/>
        </p:nvSpPr>
        <p:spPr>
          <a:xfrm>
            <a:off x="232499" y="5400675"/>
            <a:ext cx="9288603" cy="1381125"/>
          </a:xfrm>
          <a:prstGeom prst="rect">
            <a:avLst/>
          </a:prstGeom>
        </p:spPr>
        <p:txBody>
          <a:bodyPr lIns="0" tIns="0" rIns="0" bIns="0" rtlCol="0" anchor="t">
            <a:spAutoFit/>
          </a:bodyPr>
          <a:lstStyle/>
          <a:p>
            <a:pPr algn="ctr">
              <a:lnSpc>
                <a:spcPts val="2735"/>
              </a:lnSpc>
              <a:spcBef>
                <a:spcPct val="0"/>
              </a:spcBef>
            </a:pPr>
            <a:r>
              <a:rPr lang="en-US" sz="2279">
                <a:solidFill>
                  <a:srgbClr val="000000"/>
                </a:solidFill>
                <a:latin typeface="Glacial Indifference Bold"/>
              </a:rPr>
              <a:t>Rosalie was a tireless worker for the poor and she found many new ways to help them. </a:t>
            </a:r>
          </a:p>
          <a:p>
            <a:pPr algn="ctr">
              <a:lnSpc>
                <a:spcPts val="2735"/>
              </a:lnSpc>
              <a:spcBef>
                <a:spcPct val="0"/>
              </a:spcBef>
            </a:pPr>
            <a:r>
              <a:rPr lang="en-US" sz="2279">
                <a:solidFill>
                  <a:srgbClr val="000000"/>
                </a:solidFill>
                <a:latin typeface="Glacial Indifference Bold"/>
              </a:rPr>
              <a:t>What gives you energy in your service of people in need? </a:t>
            </a:r>
          </a:p>
          <a:p>
            <a:pPr algn="ctr">
              <a:lnSpc>
                <a:spcPts val="2735"/>
              </a:lnSpc>
              <a:spcBef>
                <a:spcPct val="0"/>
              </a:spcBef>
            </a:pPr>
            <a:r>
              <a:rPr lang="en-US" sz="2279">
                <a:solidFill>
                  <a:srgbClr val="000000"/>
                </a:solidFill>
                <a:latin typeface="Glacial Indifference Bold"/>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81462" y="107061"/>
            <a:ext cx="9033421" cy="4591050"/>
          </a:xfrm>
          <a:prstGeom prst="rect">
            <a:avLst/>
          </a:prstGeom>
        </p:spPr>
        <p:txBody>
          <a:bodyPr lIns="0" tIns="0" rIns="0" bIns="0" rtlCol="0" anchor="t">
            <a:spAutoFit/>
          </a:bodyPr>
          <a:lstStyle/>
          <a:p>
            <a:pPr>
              <a:lnSpc>
                <a:spcPts val="3359"/>
              </a:lnSpc>
              <a:spcBef>
                <a:spcPct val="0"/>
              </a:spcBef>
            </a:pPr>
            <a:r>
              <a:rPr lang="en-US" sz="2799">
                <a:solidFill>
                  <a:srgbClr val="000000"/>
                </a:solidFill>
                <a:latin typeface="Glacial Indifference Bold"/>
              </a:rPr>
              <a:t>Superior and Formator</a:t>
            </a:r>
          </a:p>
          <a:p>
            <a:pPr>
              <a:lnSpc>
                <a:spcPts val="1920"/>
              </a:lnSpc>
              <a:spcBef>
                <a:spcPct val="0"/>
              </a:spcBef>
            </a:pPr>
            <a:r>
              <a:rPr lang="en-US" sz="1600">
                <a:solidFill>
                  <a:srgbClr val="000000"/>
                </a:solidFill>
                <a:latin typeface="Glacial Indifference"/>
              </a:rPr>
              <a:t>Rosalie showed great leadership of others, how do you show leadership, even if you are not in a formal leadership role? </a:t>
            </a:r>
          </a:p>
          <a:p>
            <a:pPr>
              <a:lnSpc>
                <a:spcPts val="1920"/>
              </a:lnSpc>
              <a:spcBef>
                <a:spcPct val="0"/>
              </a:spcBef>
            </a:pPr>
            <a:endParaRPr lang="en-US" sz="1600">
              <a:solidFill>
                <a:srgbClr val="000000"/>
              </a:solidFill>
              <a:latin typeface="Glacial Indifference"/>
            </a:endParaRPr>
          </a:p>
          <a:p>
            <a:pPr>
              <a:lnSpc>
                <a:spcPts val="1920"/>
              </a:lnSpc>
              <a:spcBef>
                <a:spcPct val="0"/>
              </a:spcBef>
            </a:pPr>
            <a:endParaRPr lang="en-US" sz="1600">
              <a:solidFill>
                <a:srgbClr val="000000"/>
              </a:solidFill>
              <a:latin typeface="Glacial Indifference"/>
            </a:endParaRPr>
          </a:p>
          <a:p>
            <a:pPr>
              <a:lnSpc>
                <a:spcPts val="3359"/>
              </a:lnSpc>
              <a:spcBef>
                <a:spcPct val="0"/>
              </a:spcBef>
            </a:pPr>
            <a:r>
              <a:rPr lang="en-US" sz="2799">
                <a:solidFill>
                  <a:srgbClr val="000000"/>
                </a:solidFill>
                <a:latin typeface="Glacial Indifference Bold"/>
              </a:rPr>
              <a:t>Woman of Prayer</a:t>
            </a:r>
          </a:p>
          <a:p>
            <a:pPr>
              <a:lnSpc>
                <a:spcPts val="1920"/>
              </a:lnSpc>
              <a:spcBef>
                <a:spcPct val="0"/>
              </a:spcBef>
            </a:pPr>
            <a:r>
              <a:rPr lang="en-US" sz="1600">
                <a:solidFill>
                  <a:srgbClr val="000000"/>
                </a:solidFill>
                <a:latin typeface="Glacial Indifference"/>
              </a:rPr>
              <a:t>Let us support one another on the way of the Cross and let us walk in the footsteps of our Divine Master. Following His example, let us carry [our Cross] with courage and confidence in His infinite Mercy.  Rosalie Rendu</a:t>
            </a:r>
          </a:p>
          <a:p>
            <a:pPr>
              <a:lnSpc>
                <a:spcPts val="1920"/>
              </a:lnSpc>
              <a:spcBef>
                <a:spcPct val="0"/>
              </a:spcBef>
            </a:pPr>
            <a:endParaRPr lang="en-US" sz="1600">
              <a:solidFill>
                <a:srgbClr val="000000"/>
              </a:solidFill>
              <a:latin typeface="Glacial Indifference"/>
            </a:endParaRPr>
          </a:p>
          <a:p>
            <a:pPr>
              <a:lnSpc>
                <a:spcPts val="1920"/>
              </a:lnSpc>
              <a:spcBef>
                <a:spcPct val="0"/>
              </a:spcBef>
            </a:pPr>
            <a:r>
              <a:rPr lang="en-US" sz="1600">
                <a:solidFill>
                  <a:srgbClr val="000000"/>
                </a:solidFill>
                <a:latin typeface="Glacial Indifference"/>
              </a:rPr>
              <a:t>I never pray so well as I do in the streets. Rosalie Rendu</a:t>
            </a:r>
          </a:p>
          <a:p>
            <a:pPr algn="ctr">
              <a:lnSpc>
                <a:spcPts val="2160"/>
              </a:lnSpc>
              <a:spcBef>
                <a:spcPct val="0"/>
              </a:spcBef>
            </a:pPr>
            <a:endParaRPr lang="en-US" sz="1600">
              <a:solidFill>
                <a:srgbClr val="000000"/>
              </a:solidFill>
              <a:latin typeface="Glacial Indifference"/>
            </a:endParaRPr>
          </a:p>
          <a:p>
            <a:pPr algn="ctr">
              <a:lnSpc>
                <a:spcPts val="2160"/>
              </a:lnSpc>
              <a:spcBef>
                <a:spcPct val="0"/>
              </a:spcBef>
            </a:pPr>
            <a:endParaRPr lang="en-US" sz="1600">
              <a:solidFill>
                <a:srgbClr val="000000"/>
              </a:solidFill>
              <a:latin typeface="Glacial Indifference"/>
            </a:endParaRPr>
          </a:p>
          <a:p>
            <a:pPr algn="ctr">
              <a:lnSpc>
                <a:spcPts val="2160"/>
              </a:lnSpc>
              <a:spcBef>
                <a:spcPct val="0"/>
              </a:spcBef>
            </a:pPr>
            <a:endParaRPr lang="en-US" sz="1600">
              <a:solidFill>
                <a:srgbClr val="000000"/>
              </a:solidFill>
              <a:latin typeface="Glacial Indifference"/>
            </a:endParaRPr>
          </a:p>
          <a:p>
            <a:pPr algn="ctr">
              <a:lnSpc>
                <a:spcPts val="2160"/>
              </a:lnSpc>
              <a:spcBef>
                <a:spcPct val="0"/>
              </a:spcBef>
            </a:pPr>
            <a:endParaRPr lang="en-US" sz="1600">
              <a:solidFill>
                <a:srgbClr val="000000"/>
              </a:solidFill>
              <a:latin typeface="Glacial Indifference"/>
            </a:endParaRPr>
          </a:p>
          <a:p>
            <a:pPr algn="ctr">
              <a:lnSpc>
                <a:spcPts val="2160"/>
              </a:lnSpc>
              <a:spcBef>
                <a:spcPct val="0"/>
              </a:spcBef>
            </a:pPr>
            <a:endParaRPr lang="en-US" sz="1600">
              <a:solidFill>
                <a:srgbClr val="000000"/>
              </a:solidFill>
              <a:latin typeface="Glacial Indifference"/>
            </a:endParaRPr>
          </a:p>
          <a:p>
            <a:pPr algn="ctr">
              <a:lnSpc>
                <a:spcPts val="2160"/>
              </a:lnSpc>
              <a:spcBef>
                <a:spcPct val="0"/>
              </a:spcBef>
            </a:pPr>
            <a:endParaRPr lang="en-US" sz="1600">
              <a:solidFill>
                <a:srgbClr val="000000"/>
              </a:solidFill>
              <a:latin typeface="Glacial Indifference"/>
            </a:endParaRPr>
          </a:p>
        </p:txBody>
      </p:sp>
      <p:grpSp>
        <p:nvGrpSpPr>
          <p:cNvPr id="3" name="Group 3"/>
          <p:cNvGrpSpPr/>
          <p:nvPr/>
        </p:nvGrpSpPr>
        <p:grpSpPr>
          <a:xfrm>
            <a:off x="-595423" y="3426851"/>
            <a:ext cx="11268329" cy="1743653"/>
            <a:chOff x="0" y="0"/>
            <a:chExt cx="15024439" cy="2324871"/>
          </a:xfrm>
        </p:grpSpPr>
        <p:pic>
          <p:nvPicPr>
            <p:cNvPr id="4" name="Picture 4"/>
            <p:cNvPicPr>
              <a:picLocks noChangeAspect="1"/>
            </p:cNvPicPr>
            <p:nvPr/>
          </p:nvPicPr>
          <p:blipFill>
            <a:blip r:embed="rId3"/>
            <a:srcRect t="16813" b="57530"/>
            <a:stretch>
              <a:fillRect/>
            </a:stretch>
          </p:blipFill>
          <p:spPr>
            <a:xfrm>
              <a:off x="0" y="0"/>
              <a:ext cx="7448720" cy="2324871"/>
            </a:xfrm>
            <a:prstGeom prst="rect">
              <a:avLst/>
            </a:prstGeom>
          </p:spPr>
        </p:pic>
        <p:pic>
          <p:nvPicPr>
            <p:cNvPr id="5" name="Picture 5"/>
            <p:cNvPicPr>
              <a:picLocks noChangeAspect="1"/>
            </p:cNvPicPr>
            <p:nvPr/>
          </p:nvPicPr>
          <p:blipFill>
            <a:blip r:embed="rId4"/>
            <a:srcRect t="34394" b="34394"/>
            <a:stretch>
              <a:fillRect/>
            </a:stretch>
          </p:blipFill>
          <p:spPr>
            <a:xfrm>
              <a:off x="7575720" y="0"/>
              <a:ext cx="7448720" cy="2324871"/>
            </a:xfrm>
            <a:prstGeom prst="rect">
              <a:avLst/>
            </a:prstGeom>
          </p:spPr>
        </p:pic>
      </p:grpSp>
      <p:sp>
        <p:nvSpPr>
          <p:cNvPr id="6" name="TextBox 6"/>
          <p:cNvSpPr txBox="1"/>
          <p:nvPr/>
        </p:nvSpPr>
        <p:spPr>
          <a:xfrm>
            <a:off x="181462" y="5559056"/>
            <a:ext cx="9572138" cy="1485900"/>
          </a:xfrm>
          <a:prstGeom prst="rect">
            <a:avLst/>
          </a:prstGeom>
        </p:spPr>
        <p:txBody>
          <a:bodyPr lIns="0" tIns="0" rIns="0" bIns="0" rtlCol="0" anchor="t">
            <a:spAutoFit/>
          </a:bodyPr>
          <a:lstStyle/>
          <a:p>
            <a:pPr algn="ctr">
              <a:lnSpc>
                <a:spcPts val="3931"/>
              </a:lnSpc>
              <a:spcBef>
                <a:spcPct val="0"/>
              </a:spcBef>
            </a:pPr>
            <a:r>
              <a:rPr lang="en-US" sz="3276">
                <a:solidFill>
                  <a:srgbClr val="000000"/>
                </a:solidFill>
                <a:latin typeface="Glacial Indifference Bold"/>
              </a:rPr>
              <a:t>Rosalie was able to blend prayer and service well, how do you manage balance of life? </a:t>
            </a:r>
          </a:p>
          <a:p>
            <a:pPr algn="ctr">
              <a:lnSpc>
                <a:spcPts val="3931"/>
              </a:lnSpc>
              <a:spcBef>
                <a:spcPct val="0"/>
              </a:spcBef>
            </a:pPr>
            <a:r>
              <a:rPr lang="en-US" sz="3276">
                <a:solidFill>
                  <a:srgbClr val="000000"/>
                </a:solidFill>
                <a:latin typeface="Glacial Indifference Bold"/>
              </a:rPr>
              <a:t>What nourishes you for service?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108421" y="678003"/>
            <a:ext cx="3575076" cy="5905677"/>
            <a:chOff x="0" y="0"/>
            <a:chExt cx="4766768" cy="7874236"/>
          </a:xfrm>
        </p:grpSpPr>
        <p:pic>
          <p:nvPicPr>
            <p:cNvPr id="4" name="Picture 4"/>
            <p:cNvPicPr>
              <a:picLocks noChangeAspect="1"/>
            </p:cNvPicPr>
            <p:nvPr/>
          </p:nvPicPr>
          <p:blipFill>
            <a:blip r:embed="rId4"/>
            <a:srcRect t="20948" b="20948"/>
            <a:stretch>
              <a:fillRect/>
            </a:stretch>
          </p:blipFill>
          <p:spPr>
            <a:xfrm>
              <a:off x="0" y="0"/>
              <a:ext cx="4766768" cy="3873618"/>
            </a:xfrm>
            <a:prstGeom prst="rect">
              <a:avLst/>
            </a:prstGeom>
          </p:spPr>
        </p:pic>
        <p:pic>
          <p:nvPicPr>
            <p:cNvPr id="5" name="Picture 5"/>
            <p:cNvPicPr>
              <a:picLocks noChangeAspect="1"/>
            </p:cNvPicPr>
            <p:nvPr/>
          </p:nvPicPr>
          <p:blipFill>
            <a:blip r:embed="rId5"/>
            <a:srcRect l="17708" r="17708"/>
            <a:stretch>
              <a:fillRect/>
            </a:stretch>
          </p:blipFill>
          <p:spPr>
            <a:xfrm>
              <a:off x="0" y="4000618"/>
              <a:ext cx="4766768" cy="3873618"/>
            </a:xfrm>
            <a:prstGeom prst="rect">
              <a:avLst/>
            </a:prstGeom>
          </p:spPr>
        </p:pic>
      </p:grpSp>
      <p:sp>
        <p:nvSpPr>
          <p:cNvPr id="6" name="TextBox 6"/>
          <p:cNvSpPr txBox="1"/>
          <p:nvPr/>
        </p:nvSpPr>
        <p:spPr>
          <a:xfrm>
            <a:off x="4006467" y="81206"/>
            <a:ext cx="9855194" cy="2649219"/>
          </a:xfrm>
          <a:prstGeom prst="rect">
            <a:avLst/>
          </a:prstGeom>
        </p:spPr>
        <p:txBody>
          <a:bodyPr lIns="0" tIns="0" rIns="0" bIns="0" rtlCol="0" anchor="t">
            <a:spAutoFit/>
          </a:bodyPr>
          <a:lstStyle/>
          <a:p>
            <a:pPr>
              <a:lnSpc>
                <a:spcPts val="4201"/>
              </a:lnSpc>
            </a:pPr>
            <a:r>
              <a:rPr lang="en-US" sz="3501">
                <a:solidFill>
                  <a:srgbClr val="000000"/>
                </a:solidFill>
                <a:latin typeface="Glacial Indifference Bold"/>
              </a:rPr>
              <a:t> </a:t>
            </a:r>
          </a:p>
          <a:p>
            <a:pPr>
              <a:lnSpc>
                <a:spcPts val="4201"/>
              </a:lnSpc>
            </a:pPr>
            <a:r>
              <a:rPr lang="en-US" sz="3501">
                <a:solidFill>
                  <a:srgbClr val="000000"/>
                </a:solidFill>
                <a:latin typeface="Glacial Indifference Bold"/>
              </a:rPr>
              <a:t>WOMAN OF COURAGE</a:t>
            </a:r>
          </a:p>
          <a:p>
            <a:pPr>
              <a:lnSpc>
                <a:spcPts val="4201"/>
              </a:lnSpc>
            </a:pPr>
            <a:r>
              <a:rPr lang="en-US" sz="3501">
                <a:solidFill>
                  <a:srgbClr val="000000"/>
                </a:solidFill>
                <a:latin typeface="Glacial Indifference Bold"/>
              </a:rPr>
              <a:t> </a:t>
            </a:r>
          </a:p>
          <a:p>
            <a:pPr>
              <a:lnSpc>
                <a:spcPts val="4201"/>
              </a:lnSpc>
            </a:pPr>
            <a:endParaRPr lang="en-US" sz="3501">
              <a:solidFill>
                <a:srgbClr val="000000"/>
              </a:solidFill>
              <a:latin typeface="Glacial Indifference Bold"/>
            </a:endParaRPr>
          </a:p>
          <a:p>
            <a:pPr>
              <a:lnSpc>
                <a:spcPts val="4201"/>
              </a:lnSpc>
            </a:pPr>
            <a:endParaRPr lang="en-US" sz="3501">
              <a:solidFill>
                <a:srgbClr val="000000"/>
              </a:solidFill>
              <a:latin typeface="Glacial Indifference Bold"/>
            </a:endParaRPr>
          </a:p>
        </p:txBody>
      </p:sp>
      <p:sp>
        <p:nvSpPr>
          <p:cNvPr id="7" name="TextBox 7"/>
          <p:cNvSpPr txBox="1"/>
          <p:nvPr/>
        </p:nvSpPr>
        <p:spPr>
          <a:xfrm>
            <a:off x="4006467" y="1281747"/>
            <a:ext cx="5446586" cy="3465647"/>
          </a:xfrm>
          <a:prstGeom prst="rect">
            <a:avLst/>
          </a:prstGeom>
        </p:spPr>
        <p:txBody>
          <a:bodyPr lIns="0" tIns="0" rIns="0" bIns="0" rtlCol="0" anchor="t">
            <a:spAutoFit/>
          </a:bodyPr>
          <a:lstStyle/>
          <a:p>
            <a:pPr algn="just">
              <a:lnSpc>
                <a:spcPts val="2326"/>
              </a:lnSpc>
            </a:pPr>
            <a:r>
              <a:rPr lang="en-US" sz="1661">
                <a:solidFill>
                  <a:srgbClr val="000000"/>
                </a:solidFill>
                <a:latin typeface="Glacial Indifference"/>
              </a:rPr>
              <a:t>I am a Daughter of Charity. I do not have a flag. I go to the aid of the unfortunate wherever I encounter them. I promise you, if ever you, yourself, are being pursued and you ask me for help, it would not be refused you. Rosalie Rendu</a:t>
            </a:r>
          </a:p>
          <a:p>
            <a:pPr algn="just">
              <a:lnSpc>
                <a:spcPts val="3831"/>
              </a:lnSpc>
            </a:pPr>
            <a:r>
              <a:rPr lang="en-US" sz="2736">
                <a:solidFill>
                  <a:srgbClr val="000000"/>
                </a:solidFill>
                <a:latin typeface="Glacial Indifference"/>
              </a:rPr>
              <a:t> </a:t>
            </a:r>
          </a:p>
          <a:p>
            <a:pPr algn="just">
              <a:lnSpc>
                <a:spcPts val="1915"/>
              </a:lnSpc>
            </a:pPr>
            <a:endParaRPr lang="en-US" sz="2736">
              <a:solidFill>
                <a:srgbClr val="000000"/>
              </a:solidFill>
              <a:latin typeface="Glacial Indifference"/>
            </a:endParaRPr>
          </a:p>
          <a:p>
            <a:pPr algn="just">
              <a:lnSpc>
                <a:spcPts val="1915"/>
              </a:lnSpc>
            </a:pPr>
            <a:r>
              <a:rPr lang="en-US" sz="1368">
                <a:solidFill>
                  <a:srgbClr val="000000"/>
                </a:solidFill>
                <a:latin typeface="Glacial Indifference"/>
              </a:rPr>
              <a:t> </a:t>
            </a:r>
          </a:p>
          <a:p>
            <a:pPr algn="just">
              <a:lnSpc>
                <a:spcPts val="1915"/>
              </a:lnSpc>
            </a:pPr>
            <a:r>
              <a:rPr lang="en-US" sz="1368">
                <a:solidFill>
                  <a:srgbClr val="000000"/>
                </a:solidFill>
                <a:latin typeface="Glacial Indifference"/>
              </a:rPr>
              <a:t> </a:t>
            </a:r>
          </a:p>
          <a:p>
            <a:pPr algn="just">
              <a:lnSpc>
                <a:spcPts val="1915"/>
              </a:lnSpc>
            </a:pPr>
            <a:endParaRPr lang="en-US" sz="1368">
              <a:solidFill>
                <a:srgbClr val="000000"/>
              </a:solidFill>
              <a:latin typeface="Glacial Indifference"/>
            </a:endParaRPr>
          </a:p>
          <a:p>
            <a:pPr algn="just">
              <a:lnSpc>
                <a:spcPts val="1915"/>
              </a:lnSpc>
            </a:pPr>
            <a:endParaRPr lang="en-US" sz="1368">
              <a:solidFill>
                <a:srgbClr val="000000"/>
              </a:solidFill>
              <a:latin typeface="Glacial Indifference"/>
            </a:endParaRPr>
          </a:p>
          <a:p>
            <a:pPr algn="just">
              <a:lnSpc>
                <a:spcPts val="1627"/>
              </a:lnSpc>
            </a:pPr>
            <a:endParaRPr lang="en-US" sz="1368">
              <a:solidFill>
                <a:srgbClr val="000000"/>
              </a:solidFill>
              <a:latin typeface="Glacial Indifference"/>
            </a:endParaRPr>
          </a:p>
          <a:p>
            <a:pPr algn="just">
              <a:lnSpc>
                <a:spcPts val="1627"/>
              </a:lnSpc>
            </a:pPr>
            <a:endParaRPr lang="en-US" sz="1368">
              <a:solidFill>
                <a:srgbClr val="000000"/>
              </a:solidFill>
              <a:latin typeface="Glacial Indifference"/>
            </a:endParaRPr>
          </a:p>
          <a:p>
            <a:pPr algn="just">
              <a:lnSpc>
                <a:spcPts val="1627"/>
              </a:lnSpc>
              <a:spcBef>
                <a:spcPct val="0"/>
              </a:spcBef>
            </a:pPr>
            <a:endParaRPr lang="en-US" sz="1368">
              <a:solidFill>
                <a:srgbClr val="000000"/>
              </a:solidFill>
              <a:latin typeface="Glacial Indifference"/>
            </a:endParaRPr>
          </a:p>
        </p:txBody>
      </p:sp>
      <p:sp>
        <p:nvSpPr>
          <p:cNvPr id="8" name="TextBox 8"/>
          <p:cNvSpPr txBox="1"/>
          <p:nvPr/>
        </p:nvSpPr>
        <p:spPr>
          <a:xfrm>
            <a:off x="4006467" y="3279834"/>
            <a:ext cx="5446586" cy="4467225"/>
          </a:xfrm>
          <a:prstGeom prst="rect">
            <a:avLst/>
          </a:prstGeom>
        </p:spPr>
        <p:txBody>
          <a:bodyPr lIns="0" tIns="0" rIns="0" bIns="0" rtlCol="0" anchor="t">
            <a:spAutoFit/>
          </a:bodyPr>
          <a:lstStyle/>
          <a:p>
            <a:pPr algn="just">
              <a:lnSpc>
                <a:spcPts val="2735"/>
              </a:lnSpc>
            </a:pPr>
            <a:r>
              <a:rPr lang="en-US" sz="2279">
                <a:solidFill>
                  <a:srgbClr val="000000"/>
                </a:solidFill>
                <a:latin typeface="Glacial Indifference Bold"/>
              </a:rPr>
              <a:t>We are unlikely to be called upon to perform such feats of heroism but we are often called upon to display moral courage and to stand up for what is right. </a:t>
            </a:r>
          </a:p>
          <a:p>
            <a:pPr algn="just">
              <a:lnSpc>
                <a:spcPts val="2735"/>
              </a:lnSpc>
            </a:pPr>
            <a:endParaRPr lang="en-US" sz="2279">
              <a:solidFill>
                <a:srgbClr val="000000"/>
              </a:solidFill>
              <a:latin typeface="Glacial Indifference Bold"/>
            </a:endParaRPr>
          </a:p>
          <a:p>
            <a:pPr algn="just">
              <a:lnSpc>
                <a:spcPts val="2735"/>
              </a:lnSpc>
            </a:pPr>
            <a:endParaRPr lang="en-US" sz="2279">
              <a:solidFill>
                <a:srgbClr val="000000"/>
              </a:solidFill>
              <a:latin typeface="Glacial Indifference Bold"/>
            </a:endParaRPr>
          </a:p>
          <a:p>
            <a:pPr algn="just">
              <a:lnSpc>
                <a:spcPts val="2735"/>
              </a:lnSpc>
            </a:pPr>
            <a:r>
              <a:rPr lang="en-US" sz="2279">
                <a:solidFill>
                  <a:srgbClr val="000000"/>
                </a:solidFill>
                <a:latin typeface="Glacial Indifference Bold"/>
              </a:rPr>
              <a:t>How well do you stand up against injustice?</a:t>
            </a:r>
          </a:p>
          <a:p>
            <a:pPr algn="ctr">
              <a:lnSpc>
                <a:spcPts val="2735"/>
              </a:lnSpc>
            </a:pPr>
            <a:r>
              <a:rPr lang="en-US" sz="2279">
                <a:solidFill>
                  <a:srgbClr val="000000"/>
                </a:solidFill>
                <a:latin typeface="Glacial Indifference Bold"/>
              </a:rPr>
              <a:t> </a:t>
            </a:r>
          </a:p>
          <a:p>
            <a:pPr algn="ctr">
              <a:lnSpc>
                <a:spcPts val="2735"/>
              </a:lnSpc>
            </a:pPr>
            <a:r>
              <a:rPr lang="en-US" sz="2279">
                <a:solidFill>
                  <a:srgbClr val="000000"/>
                </a:solidFill>
                <a:latin typeface="Glacial Indifference Bold"/>
              </a:rPr>
              <a:t> </a:t>
            </a:r>
          </a:p>
          <a:p>
            <a:pPr algn="ctr">
              <a:lnSpc>
                <a:spcPts val="2735"/>
              </a:lnSpc>
              <a:spcBef>
                <a:spcPct val="0"/>
              </a:spcBef>
            </a:pPr>
            <a:endParaRPr lang="en-US" sz="2279">
              <a:solidFill>
                <a:srgbClr val="000000"/>
              </a:solidFill>
              <a:latin typeface="Glacial Indifference Bold"/>
            </a:endParaRPr>
          </a:p>
          <a:p>
            <a:pPr algn="ctr">
              <a:lnSpc>
                <a:spcPts val="2735"/>
              </a:lnSpc>
              <a:spcBef>
                <a:spcPct val="0"/>
              </a:spcBef>
            </a:pPr>
            <a:r>
              <a:rPr lang="en-US" sz="2279">
                <a:solidFill>
                  <a:srgbClr val="000000"/>
                </a:solidFill>
                <a:latin typeface="Glacial Indifference Bold"/>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sp>
        <p:nvSpPr>
          <p:cNvPr id="3" name="TextBox 3"/>
          <p:cNvSpPr txBox="1"/>
          <p:nvPr/>
        </p:nvSpPr>
        <p:spPr>
          <a:xfrm>
            <a:off x="1182460" y="-308646"/>
            <a:ext cx="9855194" cy="2649219"/>
          </a:xfrm>
          <a:prstGeom prst="rect">
            <a:avLst/>
          </a:prstGeom>
        </p:spPr>
        <p:txBody>
          <a:bodyPr lIns="0" tIns="0" rIns="0" bIns="0" rtlCol="0" anchor="t">
            <a:spAutoFit/>
          </a:bodyPr>
          <a:lstStyle/>
          <a:p>
            <a:pPr>
              <a:lnSpc>
                <a:spcPts val="4201"/>
              </a:lnSpc>
            </a:pPr>
            <a:r>
              <a:rPr lang="en-US" sz="3501">
                <a:solidFill>
                  <a:srgbClr val="000000"/>
                </a:solidFill>
                <a:latin typeface="Glacial Indifference Bold"/>
              </a:rPr>
              <a:t> </a:t>
            </a:r>
          </a:p>
          <a:p>
            <a:pPr>
              <a:lnSpc>
                <a:spcPts val="4201"/>
              </a:lnSpc>
            </a:pPr>
            <a:r>
              <a:rPr lang="en-US" sz="3501">
                <a:solidFill>
                  <a:srgbClr val="000000"/>
                </a:solidFill>
                <a:latin typeface="Glacial Indifference Bold"/>
              </a:rPr>
              <a:t>ROSALIE’S NETWORK OF CHARITY</a:t>
            </a:r>
          </a:p>
          <a:p>
            <a:pPr>
              <a:lnSpc>
                <a:spcPts val="4201"/>
              </a:lnSpc>
            </a:pPr>
            <a:r>
              <a:rPr lang="en-US" sz="3501">
                <a:solidFill>
                  <a:srgbClr val="000000"/>
                </a:solidFill>
                <a:latin typeface="Glacial Indifference Bold"/>
              </a:rPr>
              <a:t> </a:t>
            </a:r>
          </a:p>
          <a:p>
            <a:pPr>
              <a:lnSpc>
                <a:spcPts val="4201"/>
              </a:lnSpc>
            </a:pPr>
            <a:endParaRPr lang="en-US" sz="3501">
              <a:solidFill>
                <a:srgbClr val="000000"/>
              </a:solidFill>
              <a:latin typeface="Glacial Indifference Bold"/>
            </a:endParaRPr>
          </a:p>
          <a:p>
            <a:pPr>
              <a:lnSpc>
                <a:spcPts val="4201"/>
              </a:lnSpc>
            </a:pPr>
            <a:endParaRPr lang="en-US" sz="3501">
              <a:solidFill>
                <a:srgbClr val="000000"/>
              </a:solidFill>
              <a:latin typeface="Glacial Indifference Bold"/>
            </a:endParaRPr>
          </a:p>
        </p:txBody>
      </p:sp>
      <p:sp>
        <p:nvSpPr>
          <p:cNvPr id="4" name="TextBox 4"/>
          <p:cNvSpPr txBox="1"/>
          <p:nvPr/>
        </p:nvSpPr>
        <p:spPr>
          <a:xfrm>
            <a:off x="372908" y="693420"/>
            <a:ext cx="9007784" cy="4331501"/>
          </a:xfrm>
          <a:prstGeom prst="rect">
            <a:avLst/>
          </a:prstGeom>
        </p:spPr>
        <p:txBody>
          <a:bodyPr lIns="0" tIns="0" rIns="0" bIns="0" rtlCol="0" anchor="t">
            <a:spAutoFit/>
          </a:bodyPr>
          <a:lstStyle/>
          <a:p>
            <a:pPr algn="just">
              <a:lnSpc>
                <a:spcPts val="2326"/>
              </a:lnSpc>
            </a:pPr>
            <a:endParaRPr/>
          </a:p>
          <a:p>
            <a:pPr algn="just">
              <a:lnSpc>
                <a:spcPts val="2326"/>
              </a:lnSpc>
            </a:pPr>
            <a:r>
              <a:rPr lang="en-US" sz="1661">
                <a:solidFill>
                  <a:srgbClr val="000000"/>
                </a:solidFill>
                <a:latin typeface="Glacial Indifference"/>
              </a:rPr>
              <a:t>Hate the sin but love the poor persons [who commit it]. If we has suffered as they have, if we had spent our childhood deprived of all Christian inspiration, we be far from their equal.</a:t>
            </a:r>
          </a:p>
          <a:p>
            <a:pPr algn="just">
              <a:lnSpc>
                <a:spcPts val="2326"/>
              </a:lnSpc>
            </a:pPr>
            <a:r>
              <a:rPr lang="en-US" sz="1661">
                <a:solidFill>
                  <a:srgbClr val="000000"/>
                </a:solidFill>
                <a:latin typeface="Glacial Indifference"/>
              </a:rPr>
              <a:t>Be kind and love for love is your first gift to the poor. If you have nothing to give, give yourself.</a:t>
            </a:r>
          </a:p>
          <a:p>
            <a:pPr algn="just">
              <a:lnSpc>
                <a:spcPts val="2326"/>
              </a:lnSpc>
            </a:pPr>
            <a:r>
              <a:rPr lang="en-US" sz="1661">
                <a:solidFill>
                  <a:srgbClr val="000000"/>
                </a:solidFill>
                <a:latin typeface="Glacial Indifference"/>
              </a:rPr>
              <a:t> </a:t>
            </a:r>
          </a:p>
          <a:p>
            <a:pPr algn="just">
              <a:lnSpc>
                <a:spcPts val="2326"/>
              </a:lnSpc>
            </a:pPr>
            <a:r>
              <a:rPr lang="en-US" sz="1661">
                <a:solidFill>
                  <a:srgbClr val="000000"/>
                </a:solidFill>
                <a:latin typeface="Glacial Indifference"/>
              </a:rPr>
              <a:t> </a:t>
            </a:r>
          </a:p>
          <a:p>
            <a:pPr algn="just">
              <a:lnSpc>
                <a:spcPts val="2326"/>
              </a:lnSpc>
            </a:pPr>
            <a:endParaRPr lang="en-US" sz="1661">
              <a:solidFill>
                <a:srgbClr val="000000"/>
              </a:solidFill>
              <a:latin typeface="Glacial Indifference"/>
            </a:endParaRPr>
          </a:p>
          <a:p>
            <a:pPr algn="just">
              <a:lnSpc>
                <a:spcPts val="3831"/>
              </a:lnSpc>
            </a:pPr>
            <a:r>
              <a:rPr lang="en-US" sz="2736">
                <a:solidFill>
                  <a:srgbClr val="000000"/>
                </a:solidFill>
                <a:latin typeface="Glacial Indifference"/>
              </a:rPr>
              <a:t> </a:t>
            </a:r>
          </a:p>
          <a:p>
            <a:pPr algn="just">
              <a:lnSpc>
                <a:spcPts val="1915"/>
              </a:lnSpc>
            </a:pPr>
            <a:endParaRPr lang="en-US" sz="2736">
              <a:solidFill>
                <a:srgbClr val="000000"/>
              </a:solidFill>
              <a:latin typeface="Glacial Indifference"/>
            </a:endParaRPr>
          </a:p>
          <a:p>
            <a:pPr algn="just">
              <a:lnSpc>
                <a:spcPts val="1915"/>
              </a:lnSpc>
            </a:pPr>
            <a:r>
              <a:rPr lang="en-US" sz="1368">
                <a:solidFill>
                  <a:srgbClr val="000000"/>
                </a:solidFill>
                <a:latin typeface="Glacial Indifference"/>
              </a:rPr>
              <a:t> </a:t>
            </a:r>
          </a:p>
          <a:p>
            <a:pPr algn="just">
              <a:lnSpc>
                <a:spcPts val="1915"/>
              </a:lnSpc>
            </a:pPr>
            <a:r>
              <a:rPr lang="en-US" sz="1368">
                <a:solidFill>
                  <a:srgbClr val="000000"/>
                </a:solidFill>
                <a:latin typeface="Glacial Indifference"/>
              </a:rPr>
              <a:t> </a:t>
            </a:r>
          </a:p>
          <a:p>
            <a:pPr algn="just">
              <a:lnSpc>
                <a:spcPts val="1915"/>
              </a:lnSpc>
            </a:pPr>
            <a:endParaRPr lang="en-US" sz="1368">
              <a:solidFill>
                <a:srgbClr val="000000"/>
              </a:solidFill>
              <a:latin typeface="Glacial Indifference"/>
            </a:endParaRPr>
          </a:p>
          <a:p>
            <a:pPr algn="just">
              <a:lnSpc>
                <a:spcPts val="1915"/>
              </a:lnSpc>
            </a:pPr>
            <a:endParaRPr lang="en-US" sz="1368">
              <a:solidFill>
                <a:srgbClr val="000000"/>
              </a:solidFill>
              <a:latin typeface="Glacial Indifference"/>
            </a:endParaRPr>
          </a:p>
          <a:p>
            <a:pPr algn="just">
              <a:lnSpc>
                <a:spcPts val="1627"/>
              </a:lnSpc>
            </a:pPr>
            <a:endParaRPr lang="en-US" sz="1368">
              <a:solidFill>
                <a:srgbClr val="000000"/>
              </a:solidFill>
              <a:latin typeface="Glacial Indifference"/>
            </a:endParaRPr>
          </a:p>
          <a:p>
            <a:pPr algn="just">
              <a:lnSpc>
                <a:spcPts val="1627"/>
              </a:lnSpc>
            </a:pPr>
            <a:endParaRPr lang="en-US" sz="1368">
              <a:solidFill>
                <a:srgbClr val="000000"/>
              </a:solidFill>
              <a:latin typeface="Glacial Indifference"/>
            </a:endParaRPr>
          </a:p>
          <a:p>
            <a:pPr algn="just">
              <a:lnSpc>
                <a:spcPts val="1627"/>
              </a:lnSpc>
              <a:spcBef>
                <a:spcPct val="0"/>
              </a:spcBef>
            </a:pPr>
            <a:endParaRPr lang="en-US" sz="1368">
              <a:solidFill>
                <a:srgbClr val="000000"/>
              </a:solidFill>
              <a:latin typeface="Glacial Indifference"/>
            </a:endParaRPr>
          </a:p>
        </p:txBody>
      </p:sp>
      <p:grpSp>
        <p:nvGrpSpPr>
          <p:cNvPr id="5" name="Group 5"/>
          <p:cNvGrpSpPr/>
          <p:nvPr/>
        </p:nvGrpSpPr>
        <p:grpSpPr>
          <a:xfrm>
            <a:off x="-541878" y="2180824"/>
            <a:ext cx="11268329" cy="2968524"/>
            <a:chOff x="0" y="0"/>
            <a:chExt cx="15024439" cy="3958032"/>
          </a:xfrm>
        </p:grpSpPr>
        <p:pic>
          <p:nvPicPr>
            <p:cNvPr id="6" name="Picture 6"/>
            <p:cNvPicPr>
              <a:picLocks noChangeAspect="1"/>
            </p:cNvPicPr>
            <p:nvPr/>
          </p:nvPicPr>
          <p:blipFill>
            <a:blip r:embed="rId4"/>
            <a:srcRect t="10174" b="10174"/>
            <a:stretch>
              <a:fillRect/>
            </a:stretch>
          </p:blipFill>
          <p:spPr>
            <a:xfrm>
              <a:off x="0" y="0"/>
              <a:ext cx="7448720" cy="3958032"/>
            </a:xfrm>
            <a:prstGeom prst="rect">
              <a:avLst/>
            </a:prstGeom>
          </p:spPr>
        </p:pic>
        <p:pic>
          <p:nvPicPr>
            <p:cNvPr id="7" name="Picture 7"/>
            <p:cNvPicPr>
              <a:picLocks noChangeAspect="1"/>
            </p:cNvPicPr>
            <p:nvPr/>
          </p:nvPicPr>
          <p:blipFill>
            <a:blip r:embed="rId5"/>
            <a:srcRect t="14016" b="14016"/>
            <a:stretch>
              <a:fillRect/>
            </a:stretch>
          </p:blipFill>
          <p:spPr>
            <a:xfrm>
              <a:off x="7575720" y="0"/>
              <a:ext cx="7448720" cy="3958032"/>
            </a:xfrm>
            <a:prstGeom prst="rect">
              <a:avLst/>
            </a:prstGeom>
          </p:spPr>
        </p:pic>
      </p:grpSp>
      <p:sp>
        <p:nvSpPr>
          <p:cNvPr id="8" name="TextBox 8"/>
          <p:cNvSpPr txBox="1"/>
          <p:nvPr/>
        </p:nvSpPr>
        <p:spPr>
          <a:xfrm>
            <a:off x="433928" y="5139823"/>
            <a:ext cx="8758273" cy="3438525"/>
          </a:xfrm>
          <a:prstGeom prst="rect">
            <a:avLst/>
          </a:prstGeom>
        </p:spPr>
        <p:txBody>
          <a:bodyPr lIns="0" tIns="0" rIns="0" bIns="0" rtlCol="0" anchor="t">
            <a:spAutoFit/>
          </a:bodyPr>
          <a:lstStyle/>
          <a:p>
            <a:pPr algn="just">
              <a:lnSpc>
                <a:spcPts val="2735"/>
              </a:lnSpc>
            </a:pPr>
            <a:endParaRPr/>
          </a:p>
          <a:p>
            <a:pPr algn="ctr">
              <a:lnSpc>
                <a:spcPts val="2735"/>
              </a:lnSpc>
            </a:pPr>
            <a:r>
              <a:rPr lang="en-US" sz="2279">
                <a:solidFill>
                  <a:srgbClr val="000000"/>
                </a:solidFill>
                <a:latin typeface="Glacial Indifference Bold"/>
              </a:rPr>
              <a:t>What does Rosalie’s advice mean to you? </a:t>
            </a:r>
          </a:p>
          <a:p>
            <a:pPr algn="ctr">
              <a:lnSpc>
                <a:spcPts val="2735"/>
              </a:lnSpc>
            </a:pPr>
            <a:endParaRPr lang="en-US" sz="2279">
              <a:solidFill>
                <a:srgbClr val="000000"/>
              </a:solidFill>
              <a:latin typeface="Glacial Indifference Bold"/>
            </a:endParaRPr>
          </a:p>
          <a:p>
            <a:pPr algn="ctr">
              <a:lnSpc>
                <a:spcPts val="2735"/>
              </a:lnSpc>
            </a:pPr>
            <a:r>
              <a:rPr lang="en-US" sz="2279">
                <a:solidFill>
                  <a:srgbClr val="000000"/>
                </a:solidFill>
                <a:latin typeface="Glacial Indifference Bold"/>
              </a:rPr>
              <a:t>What helps you to see Christ, to see the good, </a:t>
            </a:r>
          </a:p>
          <a:p>
            <a:pPr algn="ctr">
              <a:lnSpc>
                <a:spcPts val="2735"/>
              </a:lnSpc>
            </a:pPr>
            <a:r>
              <a:rPr lang="en-US" sz="2279">
                <a:solidFill>
                  <a:srgbClr val="000000"/>
                </a:solidFill>
                <a:latin typeface="Glacial Indifference Bold"/>
              </a:rPr>
              <a:t>in the people you serve?</a:t>
            </a:r>
          </a:p>
          <a:p>
            <a:pPr algn="just">
              <a:lnSpc>
                <a:spcPts val="2735"/>
              </a:lnSpc>
            </a:pPr>
            <a:endParaRPr lang="en-US" sz="2279">
              <a:solidFill>
                <a:srgbClr val="000000"/>
              </a:solidFill>
              <a:latin typeface="Glacial Indifference Bold"/>
            </a:endParaRPr>
          </a:p>
          <a:p>
            <a:pPr algn="ctr">
              <a:lnSpc>
                <a:spcPts val="2735"/>
              </a:lnSpc>
            </a:pPr>
            <a:r>
              <a:rPr lang="en-US" sz="2279">
                <a:solidFill>
                  <a:srgbClr val="000000"/>
                </a:solidFill>
                <a:latin typeface="Glacial Indifference Bold"/>
              </a:rPr>
              <a:t> </a:t>
            </a:r>
          </a:p>
          <a:p>
            <a:pPr algn="ctr">
              <a:lnSpc>
                <a:spcPts val="2735"/>
              </a:lnSpc>
            </a:pPr>
            <a:r>
              <a:rPr lang="en-US" sz="2279">
                <a:solidFill>
                  <a:srgbClr val="000000"/>
                </a:solidFill>
                <a:latin typeface="Glacial Indifference Bold"/>
              </a:rPr>
              <a:t> </a:t>
            </a:r>
          </a:p>
          <a:p>
            <a:pPr algn="ctr">
              <a:lnSpc>
                <a:spcPts val="2735"/>
              </a:lnSpc>
              <a:spcBef>
                <a:spcPct val="0"/>
              </a:spcBef>
            </a:pPr>
            <a:endParaRPr lang="en-US" sz="2279">
              <a:solidFill>
                <a:srgbClr val="000000"/>
              </a:solidFill>
              <a:latin typeface="Glacial Indifference Bold"/>
            </a:endParaRPr>
          </a:p>
          <a:p>
            <a:pPr algn="ctr">
              <a:lnSpc>
                <a:spcPts val="2735"/>
              </a:lnSpc>
              <a:spcBef>
                <a:spcPct val="0"/>
              </a:spcBef>
            </a:pPr>
            <a:r>
              <a:rPr lang="en-US" sz="2279">
                <a:solidFill>
                  <a:srgbClr val="000000"/>
                </a:solidFill>
                <a:latin typeface="Glacial Indifference Bold"/>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6203" y="1703609"/>
            <a:ext cx="8455877" cy="3171825"/>
          </a:xfrm>
          <a:prstGeom prst="rect">
            <a:avLst/>
          </a:prstGeom>
        </p:spPr>
        <p:txBody>
          <a:bodyPr lIns="0" tIns="0" rIns="0" bIns="0" rtlCol="0" anchor="t">
            <a:spAutoFit/>
          </a:bodyPr>
          <a:lstStyle/>
          <a:p>
            <a:pPr algn="ctr">
              <a:lnSpc>
                <a:spcPts val="4201"/>
              </a:lnSpc>
              <a:spcBef>
                <a:spcPct val="0"/>
              </a:spcBef>
            </a:pPr>
            <a:endParaRPr/>
          </a:p>
          <a:p>
            <a:pPr algn="ctr">
              <a:lnSpc>
                <a:spcPts val="6961"/>
              </a:lnSpc>
              <a:spcBef>
                <a:spcPct val="0"/>
              </a:spcBef>
            </a:pPr>
            <a:r>
              <a:rPr lang="en-US" sz="5801">
                <a:solidFill>
                  <a:srgbClr val="000000"/>
                </a:solidFill>
                <a:latin typeface="Glacial Indifference Bold"/>
              </a:rPr>
              <a:t>WHAT KIND OF TESTAMENT </a:t>
            </a:r>
          </a:p>
          <a:p>
            <a:pPr algn="ctr">
              <a:lnSpc>
                <a:spcPts val="6961"/>
              </a:lnSpc>
              <a:spcBef>
                <a:spcPct val="0"/>
              </a:spcBef>
            </a:pPr>
            <a:r>
              <a:rPr lang="en-US" sz="5801">
                <a:solidFill>
                  <a:srgbClr val="000000"/>
                </a:solidFill>
                <a:latin typeface="Glacial Indifference Bold"/>
              </a:rPr>
              <a:t>WILL YOU LEAVE?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6458272" y="1280796"/>
            <a:ext cx="3442767" cy="3637666"/>
            <a:chOff x="0" y="0"/>
            <a:chExt cx="4590355" cy="4850221"/>
          </a:xfrm>
        </p:grpSpPr>
        <p:pic>
          <p:nvPicPr>
            <p:cNvPr id="4" name="Picture 4"/>
            <p:cNvPicPr>
              <a:picLocks noChangeAspect="1"/>
            </p:cNvPicPr>
            <p:nvPr/>
          </p:nvPicPr>
          <p:blipFill>
            <a:blip r:embed="rId4"/>
            <a:srcRect l="18435" r="28177" b="16527"/>
            <a:stretch>
              <a:fillRect/>
            </a:stretch>
          </p:blipFill>
          <p:spPr>
            <a:xfrm>
              <a:off x="0" y="0"/>
              <a:ext cx="2231678" cy="4850221"/>
            </a:xfrm>
            <a:prstGeom prst="rect">
              <a:avLst/>
            </a:prstGeom>
          </p:spPr>
        </p:pic>
        <p:pic>
          <p:nvPicPr>
            <p:cNvPr id="5" name="Picture 5"/>
            <p:cNvPicPr>
              <a:picLocks noChangeAspect="1"/>
            </p:cNvPicPr>
            <p:nvPr/>
          </p:nvPicPr>
          <p:blipFill>
            <a:blip r:embed="rId5"/>
            <a:srcRect l="32255" r="32255"/>
            <a:stretch>
              <a:fillRect/>
            </a:stretch>
          </p:blipFill>
          <p:spPr>
            <a:xfrm>
              <a:off x="2358678" y="0"/>
              <a:ext cx="2231678" cy="4850221"/>
            </a:xfrm>
            <a:prstGeom prst="rect">
              <a:avLst/>
            </a:prstGeom>
          </p:spPr>
        </p:pic>
      </p:grpSp>
      <p:sp>
        <p:nvSpPr>
          <p:cNvPr id="6" name="TextBox 6"/>
          <p:cNvSpPr txBox="1"/>
          <p:nvPr/>
        </p:nvSpPr>
        <p:spPr>
          <a:xfrm>
            <a:off x="335434" y="248799"/>
            <a:ext cx="5871329" cy="609600"/>
          </a:xfrm>
          <a:prstGeom prst="rect">
            <a:avLst/>
          </a:prstGeom>
        </p:spPr>
        <p:txBody>
          <a:bodyPr lIns="0" tIns="0" rIns="0" bIns="0" rtlCol="0" anchor="t">
            <a:spAutoFit/>
          </a:bodyPr>
          <a:lstStyle/>
          <a:p>
            <a:pPr>
              <a:lnSpc>
                <a:spcPts val="4775"/>
              </a:lnSpc>
            </a:pPr>
            <a:r>
              <a:rPr lang="en-US" sz="3979">
                <a:solidFill>
                  <a:srgbClr val="000000"/>
                </a:solidFill>
                <a:latin typeface="Glacial Indifference Bold"/>
              </a:rPr>
              <a:t>FREDERIC'S BEGINNINGS</a:t>
            </a:r>
          </a:p>
        </p:txBody>
      </p:sp>
      <p:sp>
        <p:nvSpPr>
          <p:cNvPr id="7" name="TextBox 7"/>
          <p:cNvSpPr txBox="1"/>
          <p:nvPr/>
        </p:nvSpPr>
        <p:spPr>
          <a:xfrm>
            <a:off x="335434" y="1252221"/>
            <a:ext cx="5771586" cy="4339087"/>
          </a:xfrm>
          <a:prstGeom prst="rect">
            <a:avLst/>
          </a:prstGeom>
        </p:spPr>
        <p:txBody>
          <a:bodyPr lIns="0" tIns="0" rIns="0" bIns="0" rtlCol="0" anchor="t">
            <a:spAutoFit/>
          </a:bodyPr>
          <a:lstStyle/>
          <a:p>
            <a:pPr algn="just">
              <a:lnSpc>
                <a:spcPts val="1960"/>
              </a:lnSpc>
            </a:pPr>
            <a:r>
              <a:rPr lang="en-US" sz="1400">
                <a:solidFill>
                  <a:srgbClr val="000000"/>
                </a:solidFill>
                <a:latin typeface="Glacial Indifference"/>
              </a:rPr>
              <a:t>Frederic was born into turbulent times. There were 7 changes of government, 2 revolutions, many uprisings and 2 major cholera epidemics.</a:t>
            </a:r>
          </a:p>
          <a:p>
            <a:pPr algn="just">
              <a:lnSpc>
                <a:spcPts val="1960"/>
              </a:lnSpc>
            </a:pPr>
            <a:r>
              <a:rPr lang="en-US" sz="1400">
                <a:solidFill>
                  <a:srgbClr val="000000"/>
                </a:solidFill>
                <a:latin typeface="Glacial Indifference"/>
              </a:rPr>
              <a:t> </a:t>
            </a:r>
          </a:p>
          <a:p>
            <a:pPr algn="just">
              <a:lnSpc>
                <a:spcPts val="1960"/>
              </a:lnSpc>
            </a:pPr>
            <a:r>
              <a:rPr lang="en-US" sz="1400">
                <a:solidFill>
                  <a:srgbClr val="000000"/>
                </a:solidFill>
                <a:latin typeface="Glacial Indifference"/>
              </a:rPr>
              <a:t>France 19th Century - political unrest, civil war, oppression &amp; exploitation</a:t>
            </a:r>
          </a:p>
          <a:p>
            <a:pPr algn="just">
              <a:lnSpc>
                <a:spcPts val="1960"/>
              </a:lnSpc>
            </a:pPr>
            <a:endParaRPr lang="en-US" sz="1400">
              <a:solidFill>
                <a:srgbClr val="000000"/>
              </a:solidFill>
              <a:latin typeface="Glacial Indifference"/>
            </a:endParaRPr>
          </a:p>
          <a:p>
            <a:pPr algn="just">
              <a:lnSpc>
                <a:spcPts val="1960"/>
              </a:lnSpc>
            </a:pPr>
            <a:r>
              <a:rPr lang="en-US" sz="1400">
                <a:solidFill>
                  <a:srgbClr val="000000"/>
                </a:solidFill>
                <a:latin typeface="Glacial Indifference"/>
              </a:rPr>
              <a:t>Australia Today - economic fluctuations, international war, division between rich &amp; poor</a:t>
            </a:r>
          </a:p>
          <a:p>
            <a:pPr algn="just">
              <a:lnSpc>
                <a:spcPts val="1960"/>
              </a:lnSpc>
            </a:pPr>
            <a:r>
              <a:rPr lang="en-US" sz="1400">
                <a:solidFill>
                  <a:srgbClr val="000000"/>
                </a:solidFill>
                <a:latin typeface="Glacial Indifference"/>
              </a:rPr>
              <a:t> </a:t>
            </a:r>
          </a:p>
          <a:p>
            <a:pPr algn="just">
              <a:lnSpc>
                <a:spcPts val="1960"/>
              </a:lnSpc>
            </a:pPr>
            <a:r>
              <a:rPr lang="en-US" sz="1400">
                <a:solidFill>
                  <a:srgbClr val="000000"/>
                </a:solidFill>
                <a:latin typeface="Glacial Indifference Bold"/>
              </a:rPr>
              <a:t>Family</a:t>
            </a:r>
          </a:p>
          <a:p>
            <a:pPr algn="just">
              <a:lnSpc>
                <a:spcPts val="1960"/>
              </a:lnSpc>
            </a:pPr>
            <a:r>
              <a:rPr lang="en-US" sz="1400">
                <a:solidFill>
                  <a:srgbClr val="000000"/>
                </a:solidFill>
                <a:latin typeface="Glacial Indifference"/>
              </a:rPr>
              <a:t>Frederic’s father was a doctor who cared for many people and approximately a third of them at no charge. It is also said that “Frederic Ozanam learned the secret of visiting poor families by accompanying his mother through the streets of Saint-Pierre parish. He knew the poor years before his personal involvement as a member of the Society of Saint Vincent de Paul.” </a:t>
            </a:r>
          </a:p>
          <a:p>
            <a:pPr algn="just">
              <a:lnSpc>
                <a:spcPts val="1665"/>
              </a:lnSpc>
            </a:pPr>
            <a:r>
              <a:rPr lang="en-US" sz="1189">
                <a:solidFill>
                  <a:srgbClr val="000000"/>
                </a:solidFill>
                <a:latin typeface="Glacial Indifference"/>
              </a:rPr>
              <a:t> </a:t>
            </a:r>
          </a:p>
          <a:p>
            <a:pPr algn="just">
              <a:lnSpc>
                <a:spcPts val="1665"/>
              </a:lnSpc>
            </a:pPr>
            <a:endParaRPr lang="en-US" sz="1189">
              <a:solidFill>
                <a:srgbClr val="000000"/>
              </a:solidFill>
              <a:latin typeface="Glacial Indifference"/>
            </a:endParaRPr>
          </a:p>
          <a:p>
            <a:pPr algn="just">
              <a:lnSpc>
                <a:spcPts val="1665"/>
              </a:lnSpc>
              <a:spcBef>
                <a:spcPct val="0"/>
              </a:spcBef>
            </a:pPr>
            <a:endParaRPr lang="en-US" sz="1189">
              <a:solidFill>
                <a:srgbClr val="000000"/>
              </a:solidFill>
              <a:latin typeface="Glacial Indifference"/>
            </a:endParaRPr>
          </a:p>
        </p:txBody>
      </p:sp>
      <p:sp>
        <p:nvSpPr>
          <p:cNvPr id="8" name="TextBox 8"/>
          <p:cNvSpPr txBox="1"/>
          <p:nvPr/>
        </p:nvSpPr>
        <p:spPr>
          <a:xfrm>
            <a:off x="596241" y="5667266"/>
            <a:ext cx="8425839" cy="1872724"/>
          </a:xfrm>
          <a:prstGeom prst="rect">
            <a:avLst/>
          </a:prstGeom>
        </p:spPr>
        <p:txBody>
          <a:bodyPr lIns="0" tIns="0" rIns="0" bIns="0" rtlCol="0" anchor="t">
            <a:spAutoFit/>
          </a:bodyPr>
          <a:lstStyle/>
          <a:p>
            <a:pPr algn="ctr">
              <a:lnSpc>
                <a:spcPts val="2793"/>
              </a:lnSpc>
            </a:pPr>
            <a:r>
              <a:rPr lang="en-US" sz="1995">
                <a:solidFill>
                  <a:srgbClr val="000000"/>
                </a:solidFill>
                <a:latin typeface="Glacial Indifference Bold"/>
              </a:rPr>
              <a:t>How did your own family influence you and lead you towards being a volunteer with the Society? </a:t>
            </a:r>
          </a:p>
          <a:p>
            <a:pPr algn="ctr">
              <a:lnSpc>
                <a:spcPts val="2793"/>
              </a:lnSpc>
            </a:pPr>
            <a:endParaRPr lang="en-US" sz="1995">
              <a:solidFill>
                <a:srgbClr val="000000"/>
              </a:solidFill>
              <a:latin typeface="Glacial Indifference Bold"/>
            </a:endParaRPr>
          </a:p>
          <a:p>
            <a:pPr algn="ctr">
              <a:lnSpc>
                <a:spcPts val="2793"/>
              </a:lnSpc>
            </a:pPr>
            <a:r>
              <a:rPr lang="en-US" sz="1995">
                <a:solidFill>
                  <a:srgbClr val="000000"/>
                </a:solidFill>
                <a:latin typeface="Glacial Indifference Bold"/>
              </a:rPr>
              <a:t>What other early influences taught you about caring for others?</a:t>
            </a:r>
          </a:p>
          <a:p>
            <a:pPr algn="just">
              <a:lnSpc>
                <a:spcPts val="1813"/>
              </a:lnSpc>
            </a:pPr>
            <a:r>
              <a:rPr lang="en-US" sz="1295">
                <a:solidFill>
                  <a:srgbClr val="000000"/>
                </a:solidFill>
                <a:latin typeface="Halimum Bold"/>
              </a:rPr>
              <a:t> </a:t>
            </a:r>
          </a:p>
          <a:p>
            <a:pPr algn="just">
              <a:lnSpc>
                <a:spcPts val="1813"/>
              </a:lnSpc>
              <a:spcBef>
                <a:spcPct val="0"/>
              </a:spcBef>
            </a:pPr>
            <a:endParaRPr lang="en-US" sz="1295">
              <a:solidFill>
                <a:srgbClr val="000000"/>
              </a:solidFill>
              <a:latin typeface="Halimum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471486" y="2915807"/>
            <a:ext cx="10225086" cy="4629444"/>
            <a:chOff x="0" y="0"/>
            <a:chExt cx="13633448" cy="6172591"/>
          </a:xfrm>
        </p:grpSpPr>
        <p:pic>
          <p:nvPicPr>
            <p:cNvPr id="4" name="Picture 4"/>
            <p:cNvPicPr>
              <a:picLocks noChangeAspect="1"/>
            </p:cNvPicPr>
            <p:nvPr/>
          </p:nvPicPr>
          <p:blipFill>
            <a:blip r:embed="rId4"/>
            <a:srcRect t="27163" b="27163"/>
            <a:stretch>
              <a:fillRect/>
            </a:stretch>
          </p:blipFill>
          <p:spPr>
            <a:xfrm>
              <a:off x="0" y="0"/>
              <a:ext cx="9004298" cy="6172591"/>
            </a:xfrm>
            <a:prstGeom prst="rect">
              <a:avLst/>
            </a:prstGeom>
          </p:spPr>
        </p:pic>
        <p:pic>
          <p:nvPicPr>
            <p:cNvPr id="5" name="Picture 5"/>
            <p:cNvPicPr>
              <a:picLocks noChangeAspect="1"/>
            </p:cNvPicPr>
            <p:nvPr/>
          </p:nvPicPr>
          <p:blipFill>
            <a:blip r:embed="rId5"/>
            <a:srcRect t="2013" b="2013"/>
            <a:stretch>
              <a:fillRect/>
            </a:stretch>
          </p:blipFill>
          <p:spPr>
            <a:xfrm>
              <a:off x="9131298" y="0"/>
              <a:ext cx="4502149" cy="6172591"/>
            </a:xfrm>
            <a:prstGeom prst="rect">
              <a:avLst/>
            </a:prstGeom>
          </p:spPr>
        </p:pic>
      </p:grpSp>
      <p:sp>
        <p:nvSpPr>
          <p:cNvPr id="6" name="TextBox 6"/>
          <p:cNvSpPr txBox="1"/>
          <p:nvPr/>
        </p:nvSpPr>
        <p:spPr>
          <a:xfrm>
            <a:off x="-156148" y="379494"/>
            <a:ext cx="9631884" cy="2348650"/>
          </a:xfrm>
          <a:prstGeom prst="rect">
            <a:avLst/>
          </a:prstGeom>
        </p:spPr>
        <p:txBody>
          <a:bodyPr lIns="0" tIns="0" rIns="0" bIns="0" rtlCol="0" anchor="t">
            <a:spAutoFit/>
          </a:bodyPr>
          <a:lstStyle/>
          <a:p>
            <a:pPr algn="r">
              <a:lnSpc>
                <a:spcPts val="3685"/>
              </a:lnSpc>
            </a:pPr>
            <a:r>
              <a:rPr lang="en-US" sz="2632">
                <a:solidFill>
                  <a:srgbClr val="000000"/>
                </a:solidFill>
                <a:latin typeface="Glacial Indifference Bold"/>
              </a:rPr>
              <a:t>Suffering</a:t>
            </a:r>
          </a:p>
          <a:p>
            <a:pPr algn="r">
              <a:lnSpc>
                <a:spcPts val="2177"/>
              </a:lnSpc>
            </a:pPr>
            <a:r>
              <a:rPr lang="en-US" sz="1555">
                <a:solidFill>
                  <a:srgbClr val="000000"/>
                </a:solidFill>
                <a:latin typeface="Glacial Indifference"/>
              </a:rPr>
              <a:t>“I was seven when my sister, my good sister, died.</a:t>
            </a:r>
          </a:p>
          <a:p>
            <a:pPr algn="r">
              <a:lnSpc>
                <a:spcPts val="2177"/>
              </a:lnSpc>
            </a:pPr>
            <a:r>
              <a:rPr lang="en-US" sz="1555">
                <a:solidFill>
                  <a:srgbClr val="000000"/>
                </a:solidFill>
                <a:latin typeface="Glacial Indifference"/>
              </a:rPr>
              <a:t> I certainly shared the common sorrow. </a:t>
            </a:r>
          </a:p>
          <a:p>
            <a:pPr algn="r">
              <a:lnSpc>
                <a:spcPts val="2177"/>
              </a:lnSpc>
            </a:pPr>
            <a:r>
              <a:rPr lang="en-US" sz="1555">
                <a:solidFill>
                  <a:srgbClr val="000000"/>
                </a:solidFill>
                <a:latin typeface="Glacial Indifference"/>
              </a:rPr>
              <a:t>Oh the grief I had!”</a:t>
            </a:r>
          </a:p>
          <a:p>
            <a:pPr algn="r">
              <a:lnSpc>
                <a:spcPts val="2725"/>
              </a:lnSpc>
            </a:pPr>
            <a:endParaRPr lang="en-US" sz="1555">
              <a:solidFill>
                <a:srgbClr val="000000"/>
              </a:solidFill>
              <a:latin typeface="Glacial Indifference"/>
            </a:endParaRPr>
          </a:p>
          <a:p>
            <a:pPr algn="r">
              <a:lnSpc>
                <a:spcPts val="2451"/>
              </a:lnSpc>
            </a:pPr>
            <a:r>
              <a:rPr lang="en-US" sz="1751">
                <a:solidFill>
                  <a:srgbClr val="000000"/>
                </a:solidFill>
                <a:latin typeface="Glacial Indifference Bold"/>
              </a:rPr>
              <a:t>This suffering had a profound effect on Frederic, how has suffering affected you?</a:t>
            </a:r>
          </a:p>
          <a:p>
            <a:pPr algn="r">
              <a:lnSpc>
                <a:spcPts val="1629"/>
              </a:lnSpc>
            </a:pPr>
            <a:r>
              <a:rPr lang="en-US" sz="1164">
                <a:solidFill>
                  <a:srgbClr val="000000"/>
                </a:solidFill>
                <a:latin typeface="Glacial Indifference"/>
              </a:rPr>
              <a:t> </a:t>
            </a:r>
          </a:p>
          <a:p>
            <a:pPr algn="r">
              <a:lnSpc>
                <a:spcPts val="1629"/>
              </a:lnSpc>
              <a:spcBef>
                <a:spcPct val="0"/>
              </a:spcBef>
            </a:pPr>
            <a:endParaRPr lang="en-US" sz="1164">
              <a:solidFill>
                <a:srgbClr val="000000"/>
              </a:solidFill>
              <a:latin typeface="Glacial Indifferen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0" y="0"/>
            <a:ext cx="8739363" cy="2656041"/>
            <a:chOff x="0" y="0"/>
            <a:chExt cx="11652484" cy="3541388"/>
          </a:xfrm>
        </p:grpSpPr>
        <p:pic>
          <p:nvPicPr>
            <p:cNvPr id="4" name="Picture 4"/>
            <p:cNvPicPr>
              <a:picLocks noChangeAspect="1"/>
            </p:cNvPicPr>
            <p:nvPr/>
          </p:nvPicPr>
          <p:blipFill>
            <a:blip r:embed="rId4"/>
            <a:srcRect t="19273" b="19273"/>
            <a:stretch>
              <a:fillRect/>
            </a:stretch>
          </p:blipFill>
          <p:spPr>
            <a:xfrm>
              <a:off x="0" y="0"/>
              <a:ext cx="7683656" cy="3541388"/>
            </a:xfrm>
            <a:prstGeom prst="rect">
              <a:avLst/>
            </a:prstGeom>
          </p:spPr>
        </p:pic>
        <p:pic>
          <p:nvPicPr>
            <p:cNvPr id="5" name="Picture 5"/>
            <p:cNvPicPr>
              <a:picLocks noChangeAspect="1"/>
            </p:cNvPicPr>
            <p:nvPr/>
          </p:nvPicPr>
          <p:blipFill>
            <a:blip r:embed="rId5"/>
            <a:srcRect l="2596" r="2596"/>
            <a:stretch>
              <a:fillRect/>
            </a:stretch>
          </p:blipFill>
          <p:spPr>
            <a:xfrm>
              <a:off x="7810656" y="0"/>
              <a:ext cx="3841828" cy="3541388"/>
            </a:xfrm>
            <a:prstGeom prst="rect">
              <a:avLst/>
            </a:prstGeom>
          </p:spPr>
        </p:pic>
      </p:grpSp>
      <p:sp>
        <p:nvSpPr>
          <p:cNvPr id="6" name="TextBox 6"/>
          <p:cNvSpPr txBox="1"/>
          <p:nvPr/>
        </p:nvSpPr>
        <p:spPr>
          <a:xfrm>
            <a:off x="507527" y="2756439"/>
            <a:ext cx="8738545" cy="1191260"/>
          </a:xfrm>
          <a:prstGeom prst="rect">
            <a:avLst/>
          </a:prstGeom>
        </p:spPr>
        <p:txBody>
          <a:bodyPr lIns="0" tIns="0" rIns="0" bIns="0" rtlCol="0" anchor="t">
            <a:spAutoFit/>
          </a:bodyPr>
          <a:lstStyle/>
          <a:p>
            <a:pPr algn="just">
              <a:lnSpc>
                <a:spcPts val="5179"/>
              </a:lnSpc>
              <a:spcBef>
                <a:spcPct val="0"/>
              </a:spcBef>
            </a:pPr>
            <a:r>
              <a:rPr lang="en-US" sz="3699">
                <a:solidFill>
                  <a:srgbClr val="000000"/>
                </a:solidFill>
                <a:latin typeface="Glacial Indifference Bold"/>
              </a:rPr>
              <a:t>Faith</a:t>
            </a:r>
          </a:p>
          <a:p>
            <a:pPr algn="just">
              <a:lnSpc>
                <a:spcPts val="2100"/>
              </a:lnSpc>
              <a:spcBef>
                <a:spcPct val="0"/>
              </a:spcBef>
            </a:pPr>
            <a:r>
              <a:rPr lang="en-US" sz="1500">
                <a:solidFill>
                  <a:srgbClr val="000000"/>
                </a:solidFill>
                <a:latin typeface="Glacial Indifference"/>
              </a:rPr>
              <a:t>“After constantly listening to unbelievers and to expressions of unbelief, I commenced to ask myself why I believed. I began to entertain doubt, and yet I wished to believe.” Ozanam in his correspondence... </a:t>
            </a:r>
          </a:p>
        </p:txBody>
      </p:sp>
      <p:sp>
        <p:nvSpPr>
          <p:cNvPr id="7" name="TextBox 7"/>
          <p:cNvSpPr txBox="1"/>
          <p:nvPr/>
        </p:nvSpPr>
        <p:spPr>
          <a:xfrm>
            <a:off x="507527" y="4313769"/>
            <a:ext cx="8849124" cy="221297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Glacial Indifference"/>
              </a:rPr>
              <a:t>“Later, the sounds of an unbelieving world reached me. I experienced all the horror of those doubts which gnaw at the heart during the day, and which one finds at night in a bed wet with tears. The lack of certitude about my eternal destiny left me no rest. It was then that a priest philosopher saved me. He put order and light into my thoughts. From then on, I believed with a certain faith and, touched by such a rare gift, I promised God to devote my days to the service of the truth that was giving me peace.” P43</a:t>
            </a:r>
          </a:p>
          <a:p>
            <a:pPr algn="ctr">
              <a:lnSpc>
                <a:spcPts val="1960"/>
              </a:lnSpc>
              <a:spcBef>
                <a:spcPct val="0"/>
              </a:spcBef>
            </a:pPr>
            <a:endParaRPr lang="en-US" sz="1400">
              <a:solidFill>
                <a:srgbClr val="000000"/>
              </a:solidFill>
              <a:latin typeface="Glacial Indifference"/>
            </a:endParaRPr>
          </a:p>
          <a:p>
            <a:pPr algn="ctr">
              <a:lnSpc>
                <a:spcPts val="2939"/>
              </a:lnSpc>
              <a:spcBef>
                <a:spcPct val="0"/>
              </a:spcBef>
            </a:pPr>
            <a:r>
              <a:rPr lang="en-US" sz="2099">
                <a:solidFill>
                  <a:srgbClr val="000000"/>
                </a:solidFill>
                <a:latin typeface="Glacial Indifference Bold"/>
              </a:rPr>
              <a:t>Have you had periods of doubt or struggle? </a:t>
            </a:r>
          </a:p>
          <a:p>
            <a:pPr algn="ctr">
              <a:lnSpc>
                <a:spcPts val="2939"/>
              </a:lnSpc>
              <a:spcBef>
                <a:spcPct val="0"/>
              </a:spcBef>
            </a:pPr>
            <a:r>
              <a:rPr lang="en-US" sz="2099">
                <a:solidFill>
                  <a:srgbClr val="000000"/>
                </a:solidFill>
                <a:latin typeface="Glacial Indifference Bold"/>
              </a:rPr>
              <a:t>Who and what helped you through these periods?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sp>
        <p:nvSpPr>
          <p:cNvPr id="3" name="TextBox 3"/>
          <p:cNvSpPr txBox="1"/>
          <p:nvPr/>
        </p:nvSpPr>
        <p:spPr>
          <a:xfrm>
            <a:off x="390162" y="608581"/>
            <a:ext cx="3293705" cy="714375"/>
          </a:xfrm>
          <a:prstGeom prst="rect">
            <a:avLst/>
          </a:prstGeom>
        </p:spPr>
        <p:txBody>
          <a:bodyPr lIns="0" tIns="0" rIns="0" bIns="0" rtlCol="0" anchor="t">
            <a:spAutoFit/>
          </a:bodyPr>
          <a:lstStyle/>
          <a:p>
            <a:pPr>
              <a:lnSpc>
                <a:spcPts val="5610"/>
              </a:lnSpc>
            </a:pPr>
            <a:r>
              <a:rPr lang="en-US" sz="4675">
                <a:solidFill>
                  <a:srgbClr val="000000"/>
                </a:solidFill>
                <a:latin typeface="Glacial Indifference Bold"/>
              </a:rPr>
              <a:t>VOCATION</a:t>
            </a:r>
          </a:p>
        </p:txBody>
      </p:sp>
      <p:sp>
        <p:nvSpPr>
          <p:cNvPr id="4" name="TextBox 4"/>
          <p:cNvSpPr txBox="1"/>
          <p:nvPr/>
        </p:nvSpPr>
        <p:spPr>
          <a:xfrm>
            <a:off x="486950" y="1294381"/>
            <a:ext cx="3100130" cy="3418367"/>
          </a:xfrm>
          <a:prstGeom prst="rect">
            <a:avLst/>
          </a:prstGeom>
        </p:spPr>
        <p:txBody>
          <a:bodyPr lIns="0" tIns="0" rIns="0" bIns="0" rtlCol="0" anchor="t">
            <a:spAutoFit/>
          </a:bodyPr>
          <a:lstStyle/>
          <a:p>
            <a:pPr algn="just">
              <a:lnSpc>
                <a:spcPts val="1993"/>
              </a:lnSpc>
            </a:pPr>
            <a:endParaRPr/>
          </a:p>
          <a:p>
            <a:pPr algn="just">
              <a:lnSpc>
                <a:spcPts val="1993"/>
              </a:lnSpc>
            </a:pPr>
            <a:r>
              <a:rPr lang="en-US" sz="1423">
                <a:solidFill>
                  <a:srgbClr val="000000"/>
                </a:solidFill>
                <a:latin typeface="Glacial Indifference"/>
              </a:rPr>
              <a:t>May God guard the woman he seems to have chosen for me, and whose smile is the first ray of sunshine that I have had in my life since, the death of my dear father. You will find me tenderly overwhelmed! But I am not hiding from it, and I cannot sometimes keep from laughing over it, me, who used to think that I had a heart of bronze.</a:t>
            </a:r>
          </a:p>
          <a:p>
            <a:pPr algn="just">
              <a:lnSpc>
                <a:spcPts val="1993"/>
              </a:lnSpc>
            </a:pPr>
            <a:endParaRPr lang="en-US" sz="1423">
              <a:solidFill>
                <a:srgbClr val="000000"/>
              </a:solidFill>
              <a:latin typeface="Glacial Indifference"/>
            </a:endParaRPr>
          </a:p>
          <a:p>
            <a:pPr algn="just">
              <a:lnSpc>
                <a:spcPts val="1153"/>
              </a:lnSpc>
            </a:pPr>
            <a:r>
              <a:rPr lang="en-US" sz="823">
                <a:solidFill>
                  <a:srgbClr val="000000"/>
                </a:solidFill>
                <a:latin typeface="Glacial Indifference"/>
              </a:rPr>
              <a:t>15 Days of Prayer with Frederic Ozanam p53</a:t>
            </a:r>
          </a:p>
          <a:p>
            <a:pPr algn="just">
              <a:lnSpc>
                <a:spcPts val="1993"/>
              </a:lnSpc>
            </a:pPr>
            <a:r>
              <a:rPr lang="en-US" sz="1423">
                <a:solidFill>
                  <a:srgbClr val="000000"/>
                </a:solidFill>
                <a:latin typeface="Glacial Indifference"/>
              </a:rPr>
              <a:t> </a:t>
            </a:r>
          </a:p>
          <a:p>
            <a:pPr algn="just">
              <a:lnSpc>
                <a:spcPts val="1993"/>
              </a:lnSpc>
              <a:spcBef>
                <a:spcPct val="0"/>
              </a:spcBef>
            </a:pPr>
            <a:endParaRPr lang="en-US" sz="1423">
              <a:solidFill>
                <a:srgbClr val="000000"/>
              </a:solidFill>
              <a:latin typeface="Glacial Indifference"/>
            </a:endParaRPr>
          </a:p>
        </p:txBody>
      </p:sp>
      <p:sp>
        <p:nvSpPr>
          <p:cNvPr id="5" name="TextBox 5"/>
          <p:cNvSpPr txBox="1"/>
          <p:nvPr/>
        </p:nvSpPr>
        <p:spPr>
          <a:xfrm>
            <a:off x="390162" y="4957530"/>
            <a:ext cx="9290835" cy="1992258"/>
          </a:xfrm>
          <a:prstGeom prst="rect">
            <a:avLst/>
          </a:prstGeom>
        </p:spPr>
        <p:txBody>
          <a:bodyPr lIns="0" tIns="0" rIns="0" bIns="0" rtlCol="0" anchor="t">
            <a:spAutoFit/>
          </a:bodyPr>
          <a:lstStyle/>
          <a:p>
            <a:pPr algn="r">
              <a:lnSpc>
                <a:spcPts val="2365"/>
              </a:lnSpc>
            </a:pPr>
            <a:r>
              <a:rPr lang="en-US" sz="1689">
                <a:solidFill>
                  <a:srgbClr val="000000"/>
                </a:solidFill>
                <a:latin typeface="Glacial Indifference"/>
              </a:rPr>
              <a:t>“So many graces stabilized my vocation in this world and put an end to keeping my family apart. A new grace arrived to make me know probably the greatest joy that one can experience her below: I’m a father.” </a:t>
            </a:r>
          </a:p>
          <a:p>
            <a:pPr algn="r">
              <a:lnSpc>
                <a:spcPts val="1385"/>
              </a:lnSpc>
            </a:pPr>
            <a:r>
              <a:rPr lang="en-US" sz="989">
                <a:solidFill>
                  <a:srgbClr val="000000"/>
                </a:solidFill>
                <a:latin typeface="Glacial Indifference"/>
              </a:rPr>
              <a:t>15 days of prayer P57</a:t>
            </a:r>
          </a:p>
          <a:p>
            <a:pPr algn="r">
              <a:lnSpc>
                <a:spcPts val="1665"/>
              </a:lnSpc>
            </a:pPr>
            <a:r>
              <a:rPr lang="en-US" sz="1189">
                <a:solidFill>
                  <a:srgbClr val="000000"/>
                </a:solidFill>
                <a:latin typeface="Glacial Indifference"/>
              </a:rPr>
              <a:t> </a:t>
            </a:r>
          </a:p>
          <a:p>
            <a:pPr algn="r">
              <a:lnSpc>
                <a:spcPts val="2505"/>
              </a:lnSpc>
            </a:pPr>
            <a:r>
              <a:rPr lang="en-US" sz="1789">
                <a:solidFill>
                  <a:srgbClr val="000000"/>
                </a:solidFill>
                <a:latin typeface="Glacial Indifference Bold"/>
              </a:rPr>
              <a:t>Who and what has been influential in shaping your life path?</a:t>
            </a:r>
          </a:p>
          <a:p>
            <a:pPr algn="r">
              <a:lnSpc>
                <a:spcPts val="1665"/>
              </a:lnSpc>
            </a:pPr>
            <a:r>
              <a:rPr lang="en-US" sz="1189">
                <a:solidFill>
                  <a:srgbClr val="000000"/>
                </a:solidFill>
                <a:latin typeface="Glacial Indifference Bold"/>
              </a:rPr>
              <a:t> </a:t>
            </a:r>
          </a:p>
          <a:p>
            <a:pPr algn="r">
              <a:lnSpc>
                <a:spcPts val="1665"/>
              </a:lnSpc>
              <a:spcBef>
                <a:spcPct val="0"/>
              </a:spcBef>
            </a:pPr>
            <a:endParaRPr lang="en-US" sz="1189">
              <a:solidFill>
                <a:srgbClr val="000000"/>
              </a:solidFill>
              <a:latin typeface="Glacial Indifference Bold"/>
            </a:endParaRPr>
          </a:p>
        </p:txBody>
      </p:sp>
      <p:grpSp>
        <p:nvGrpSpPr>
          <p:cNvPr id="6" name="Group 6"/>
          <p:cNvGrpSpPr/>
          <p:nvPr/>
        </p:nvGrpSpPr>
        <p:grpSpPr>
          <a:xfrm>
            <a:off x="4048001" y="452693"/>
            <a:ext cx="6147036" cy="3910428"/>
            <a:chOff x="0" y="0"/>
            <a:chExt cx="8196048" cy="5213903"/>
          </a:xfrm>
        </p:grpSpPr>
        <p:pic>
          <p:nvPicPr>
            <p:cNvPr id="7" name="Picture 7"/>
            <p:cNvPicPr>
              <a:picLocks noChangeAspect="1"/>
            </p:cNvPicPr>
            <p:nvPr/>
          </p:nvPicPr>
          <p:blipFill>
            <a:blip r:embed="rId4"/>
            <a:srcRect l="16365" r="2212" b="40935"/>
            <a:stretch>
              <a:fillRect/>
            </a:stretch>
          </p:blipFill>
          <p:spPr>
            <a:xfrm>
              <a:off x="0" y="0"/>
              <a:ext cx="5379366" cy="5213903"/>
            </a:xfrm>
            <a:prstGeom prst="rect">
              <a:avLst/>
            </a:prstGeom>
          </p:spPr>
        </p:pic>
        <p:pic>
          <p:nvPicPr>
            <p:cNvPr id="8" name="Picture 8"/>
            <p:cNvPicPr>
              <a:picLocks noChangeAspect="1"/>
            </p:cNvPicPr>
            <p:nvPr/>
          </p:nvPicPr>
          <p:blipFill>
            <a:blip r:embed="rId5"/>
            <a:srcRect l="28177" r="37452"/>
            <a:stretch>
              <a:fillRect/>
            </a:stretch>
          </p:blipFill>
          <p:spPr>
            <a:xfrm>
              <a:off x="5506366" y="0"/>
              <a:ext cx="2689683" cy="5213903"/>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sp>
        <p:nvSpPr>
          <p:cNvPr id="3" name="TextBox 3"/>
          <p:cNvSpPr txBox="1"/>
          <p:nvPr/>
        </p:nvSpPr>
        <p:spPr>
          <a:xfrm>
            <a:off x="374266" y="258445"/>
            <a:ext cx="5523260" cy="6731636"/>
          </a:xfrm>
          <a:prstGeom prst="rect">
            <a:avLst/>
          </a:prstGeom>
        </p:spPr>
        <p:txBody>
          <a:bodyPr lIns="0" tIns="0" rIns="0" bIns="0" rtlCol="0" anchor="t">
            <a:spAutoFit/>
          </a:bodyPr>
          <a:lstStyle/>
          <a:p>
            <a:pPr algn="just">
              <a:lnSpc>
                <a:spcPts val="4339"/>
              </a:lnSpc>
              <a:spcBef>
                <a:spcPct val="0"/>
              </a:spcBef>
            </a:pPr>
            <a:r>
              <a:rPr lang="en-US" sz="3099">
                <a:solidFill>
                  <a:srgbClr val="000000"/>
                </a:solidFill>
                <a:latin typeface="Glacial Indifference Bold"/>
              </a:rPr>
              <a:t>Friendship</a:t>
            </a:r>
          </a:p>
          <a:p>
            <a:pPr algn="just">
              <a:lnSpc>
                <a:spcPts val="4339"/>
              </a:lnSpc>
              <a:spcBef>
                <a:spcPct val="0"/>
              </a:spcBef>
            </a:pPr>
            <a:endParaRPr lang="en-US" sz="3099">
              <a:solidFill>
                <a:srgbClr val="000000"/>
              </a:solidFill>
              <a:latin typeface="Glacial Indifference Bold"/>
            </a:endParaRPr>
          </a:p>
          <a:p>
            <a:pPr algn="just">
              <a:lnSpc>
                <a:spcPts val="1820"/>
              </a:lnSpc>
              <a:spcBef>
                <a:spcPct val="0"/>
              </a:spcBef>
            </a:pPr>
            <a:r>
              <a:rPr lang="en-US" sz="1300">
                <a:solidFill>
                  <a:srgbClr val="000000"/>
                </a:solidFill>
                <a:latin typeface="Glacial Indifference"/>
              </a:rPr>
              <a:t>“Your nice letter consoled me greatly. Really, nothing is more consoling than remembering those to whom one is closely attached in the heart. I think you already said it: the enjoyments of a family are very precious, blood has its innate and unavoidable rights; but friendship has acquired and sacred rights, enjoyments which never give out. Relatives and friends are the two sorts of companions that God has given us along the road of life. The presence of one cannot make us forget the absence of the others.”  P64</a:t>
            </a:r>
          </a:p>
          <a:p>
            <a:pPr algn="just">
              <a:lnSpc>
                <a:spcPts val="1820"/>
              </a:lnSpc>
              <a:spcBef>
                <a:spcPct val="0"/>
              </a:spcBef>
            </a:pPr>
            <a:endParaRPr lang="en-US" sz="1300">
              <a:solidFill>
                <a:srgbClr val="000000"/>
              </a:solidFill>
              <a:latin typeface="Glacial Indifference"/>
            </a:endParaRPr>
          </a:p>
          <a:p>
            <a:pPr algn="just">
              <a:lnSpc>
                <a:spcPts val="1820"/>
              </a:lnSpc>
              <a:spcBef>
                <a:spcPct val="0"/>
              </a:spcBef>
            </a:pPr>
            <a:r>
              <a:rPr lang="en-US" sz="1300">
                <a:solidFill>
                  <a:srgbClr val="000000"/>
                </a:solidFill>
                <a:latin typeface="Glacial Indifference"/>
              </a:rPr>
              <a:t>“I realized that you are somewhat reticent with me on just one point, since you doubtless fear to open your soul to me: I mean, to speak about faith! I am certain that in this matter, revolutions have occurred in your spirit that you never told me about, and in which nevertheless, I would love to take part, not, of course, to teach you – I couldn’t do that, but to share your worries a little and to offer some  consolation.” P66</a:t>
            </a:r>
          </a:p>
          <a:p>
            <a:pPr algn="just">
              <a:lnSpc>
                <a:spcPts val="1820"/>
              </a:lnSpc>
              <a:spcBef>
                <a:spcPct val="0"/>
              </a:spcBef>
            </a:pPr>
            <a:endParaRPr lang="en-US" sz="1300">
              <a:solidFill>
                <a:srgbClr val="000000"/>
              </a:solidFill>
              <a:latin typeface="Glacial Indifference"/>
            </a:endParaRPr>
          </a:p>
          <a:p>
            <a:pPr algn="just">
              <a:lnSpc>
                <a:spcPts val="1820"/>
              </a:lnSpc>
              <a:spcBef>
                <a:spcPct val="0"/>
              </a:spcBef>
            </a:pPr>
            <a:r>
              <a:rPr lang="en-US" sz="1300">
                <a:solidFill>
                  <a:srgbClr val="000000"/>
                </a:solidFill>
                <a:latin typeface="Glacial Indifference"/>
              </a:rPr>
              <a:t>“He laid out his convictions with a frankness and simplicity that we never (ever?) dare to proclaim and even less hand on to others, even when we are in a small group or at a Conference meeting.” 15 Days p67</a:t>
            </a:r>
          </a:p>
          <a:p>
            <a:pPr algn="just">
              <a:lnSpc>
                <a:spcPts val="1820"/>
              </a:lnSpc>
              <a:spcBef>
                <a:spcPct val="0"/>
              </a:spcBef>
            </a:pPr>
            <a:r>
              <a:rPr lang="en-US" sz="1300">
                <a:solidFill>
                  <a:srgbClr val="000000"/>
                </a:solidFill>
                <a:latin typeface="Glacial Indifference"/>
              </a:rPr>
              <a:t> </a:t>
            </a:r>
          </a:p>
          <a:p>
            <a:pPr algn="just">
              <a:lnSpc>
                <a:spcPts val="2939"/>
              </a:lnSpc>
              <a:spcBef>
                <a:spcPct val="0"/>
              </a:spcBef>
            </a:pPr>
            <a:r>
              <a:rPr lang="en-US" sz="2099">
                <a:solidFill>
                  <a:srgbClr val="000000"/>
                </a:solidFill>
                <a:latin typeface="Glacial Indifference Bold"/>
              </a:rPr>
              <a:t>How comfortable are you to challenge others when necessary?</a:t>
            </a:r>
          </a:p>
          <a:p>
            <a:pPr algn="just">
              <a:lnSpc>
                <a:spcPts val="2239"/>
              </a:lnSpc>
              <a:spcBef>
                <a:spcPct val="0"/>
              </a:spcBef>
            </a:pPr>
            <a:r>
              <a:rPr lang="en-US" sz="1599">
                <a:solidFill>
                  <a:srgbClr val="000000"/>
                </a:solidFill>
                <a:latin typeface="Glacial Indifference"/>
              </a:rPr>
              <a:t> </a:t>
            </a:r>
          </a:p>
          <a:p>
            <a:pPr algn="just">
              <a:lnSpc>
                <a:spcPts val="2239"/>
              </a:lnSpc>
              <a:spcBef>
                <a:spcPct val="0"/>
              </a:spcBef>
            </a:pPr>
            <a:endParaRPr lang="en-US" sz="1599">
              <a:solidFill>
                <a:srgbClr val="000000"/>
              </a:solidFill>
              <a:latin typeface="Glacial Indifference"/>
            </a:endParaRPr>
          </a:p>
        </p:txBody>
      </p:sp>
      <p:grpSp>
        <p:nvGrpSpPr>
          <p:cNvPr id="4" name="Group 4"/>
          <p:cNvGrpSpPr/>
          <p:nvPr/>
        </p:nvGrpSpPr>
        <p:grpSpPr>
          <a:xfrm>
            <a:off x="6129421" y="1400662"/>
            <a:ext cx="3894518" cy="5183018"/>
            <a:chOff x="0" y="0"/>
            <a:chExt cx="5192691" cy="6910690"/>
          </a:xfrm>
        </p:grpSpPr>
        <p:pic>
          <p:nvPicPr>
            <p:cNvPr id="5" name="Picture 5"/>
            <p:cNvPicPr>
              <a:picLocks noChangeAspect="1"/>
            </p:cNvPicPr>
            <p:nvPr/>
          </p:nvPicPr>
          <p:blipFill>
            <a:blip r:embed="rId4"/>
            <a:srcRect l="20030" r="60727"/>
            <a:stretch>
              <a:fillRect/>
            </a:stretch>
          </p:blipFill>
          <p:spPr>
            <a:xfrm>
              <a:off x="0" y="0"/>
              <a:ext cx="2532845" cy="6910690"/>
            </a:xfrm>
            <a:prstGeom prst="rect">
              <a:avLst/>
            </a:prstGeom>
          </p:spPr>
        </p:pic>
        <p:pic>
          <p:nvPicPr>
            <p:cNvPr id="6" name="Picture 6"/>
            <p:cNvPicPr>
              <a:picLocks noChangeAspect="1"/>
            </p:cNvPicPr>
            <p:nvPr/>
          </p:nvPicPr>
          <p:blipFill>
            <a:blip r:embed="rId5"/>
            <a:srcRect l="42629" r="34353"/>
            <a:stretch>
              <a:fillRect/>
            </a:stretch>
          </p:blipFill>
          <p:spPr>
            <a:xfrm>
              <a:off x="2659845" y="0"/>
              <a:ext cx="2532845" cy="691069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73719" y="2843709"/>
            <a:ext cx="3199797" cy="4257451"/>
            <a:chOff x="0" y="0"/>
            <a:chExt cx="4266396" cy="5676602"/>
          </a:xfrm>
        </p:grpSpPr>
        <p:pic>
          <p:nvPicPr>
            <p:cNvPr id="4" name="Picture 4"/>
            <p:cNvPicPr>
              <a:picLocks noChangeAspect="1"/>
            </p:cNvPicPr>
            <p:nvPr/>
          </p:nvPicPr>
          <p:blipFill>
            <a:blip r:embed="rId4"/>
            <a:srcRect l="28799" r="28799"/>
            <a:stretch>
              <a:fillRect/>
            </a:stretch>
          </p:blipFill>
          <p:spPr>
            <a:xfrm>
              <a:off x="0" y="0"/>
              <a:ext cx="4266396" cy="5676602"/>
            </a:xfrm>
            <a:prstGeom prst="rect">
              <a:avLst/>
            </a:prstGeom>
          </p:spPr>
        </p:pic>
      </p:grpSp>
      <p:grpSp>
        <p:nvGrpSpPr>
          <p:cNvPr id="5" name="Group 5"/>
          <p:cNvGrpSpPr/>
          <p:nvPr/>
        </p:nvGrpSpPr>
        <p:grpSpPr>
          <a:xfrm>
            <a:off x="-209816" y="295094"/>
            <a:ext cx="3335894" cy="2450147"/>
            <a:chOff x="0" y="0"/>
            <a:chExt cx="4447859" cy="3266863"/>
          </a:xfrm>
        </p:grpSpPr>
        <p:pic>
          <p:nvPicPr>
            <p:cNvPr id="6" name="Picture 6"/>
            <p:cNvPicPr>
              <a:picLocks noChangeAspect="1"/>
            </p:cNvPicPr>
            <p:nvPr/>
          </p:nvPicPr>
          <p:blipFill>
            <a:blip r:embed="rId5"/>
            <a:srcRect l="18089" r="18089"/>
            <a:stretch>
              <a:fillRect/>
            </a:stretch>
          </p:blipFill>
          <p:spPr>
            <a:xfrm>
              <a:off x="0" y="0"/>
              <a:ext cx="4447859" cy="3266863"/>
            </a:xfrm>
            <a:prstGeom prst="rect">
              <a:avLst/>
            </a:prstGeom>
          </p:spPr>
        </p:pic>
      </p:grpSp>
      <p:sp>
        <p:nvSpPr>
          <p:cNvPr id="7" name="TextBox 7"/>
          <p:cNvSpPr txBox="1"/>
          <p:nvPr/>
        </p:nvSpPr>
        <p:spPr>
          <a:xfrm>
            <a:off x="3447784" y="1071038"/>
            <a:ext cx="5738746" cy="1407795"/>
          </a:xfrm>
          <a:prstGeom prst="rect">
            <a:avLst/>
          </a:prstGeom>
        </p:spPr>
        <p:txBody>
          <a:bodyPr lIns="0" tIns="0" rIns="0" bIns="0" rtlCol="0" anchor="t">
            <a:spAutoFit/>
          </a:bodyPr>
          <a:lstStyle/>
          <a:p>
            <a:pPr algn="ctr">
              <a:lnSpc>
                <a:spcPts val="1960"/>
              </a:lnSpc>
              <a:spcBef>
                <a:spcPct val="0"/>
              </a:spcBef>
            </a:pPr>
            <a:r>
              <a:rPr lang="en-US" sz="1400">
                <a:solidFill>
                  <a:srgbClr val="000000"/>
                </a:solidFill>
                <a:latin typeface="Glacial Indifference"/>
              </a:rPr>
              <a:t>“I feel better when I have poured out my heart into the heart of a friend who is a better person than I am. Without realising it in this way you are doing me some good; and these lines that you will read in a few days will have strengthened my heart and will energise my for some time.”     </a:t>
            </a:r>
          </a:p>
          <a:p>
            <a:pPr algn="ctr">
              <a:lnSpc>
                <a:spcPts val="1960"/>
              </a:lnSpc>
              <a:spcBef>
                <a:spcPct val="0"/>
              </a:spcBef>
            </a:pPr>
            <a:endParaRPr lang="en-US" sz="1400">
              <a:solidFill>
                <a:srgbClr val="000000"/>
              </a:solidFill>
              <a:latin typeface="Glacial Indifference"/>
            </a:endParaRPr>
          </a:p>
          <a:p>
            <a:pPr algn="ctr">
              <a:lnSpc>
                <a:spcPts val="1400"/>
              </a:lnSpc>
              <a:spcBef>
                <a:spcPct val="0"/>
              </a:spcBef>
            </a:pPr>
            <a:r>
              <a:rPr lang="en-US" sz="1000">
                <a:solidFill>
                  <a:srgbClr val="000000"/>
                </a:solidFill>
                <a:latin typeface="Glacial Indifference"/>
              </a:rPr>
              <a:t> 15 Days p68</a:t>
            </a:r>
          </a:p>
        </p:txBody>
      </p:sp>
      <p:sp>
        <p:nvSpPr>
          <p:cNvPr id="8" name="TextBox 8"/>
          <p:cNvSpPr txBox="1"/>
          <p:nvPr/>
        </p:nvSpPr>
        <p:spPr>
          <a:xfrm>
            <a:off x="3901440" y="3327785"/>
            <a:ext cx="5120640" cy="3241675"/>
          </a:xfrm>
          <a:prstGeom prst="rect">
            <a:avLst/>
          </a:prstGeom>
        </p:spPr>
        <p:txBody>
          <a:bodyPr lIns="0" tIns="0" rIns="0" bIns="0" rtlCol="0" anchor="t">
            <a:spAutoFit/>
          </a:bodyPr>
          <a:lstStyle/>
          <a:p>
            <a:pPr algn="ctr">
              <a:lnSpc>
                <a:spcPts val="2940"/>
              </a:lnSpc>
              <a:spcBef>
                <a:spcPct val="0"/>
              </a:spcBef>
            </a:pPr>
            <a:r>
              <a:rPr lang="en-US" sz="2100">
                <a:solidFill>
                  <a:srgbClr val="000000"/>
                </a:solidFill>
                <a:latin typeface="Glacial Indifference"/>
              </a:rPr>
              <a:t>“Your letter filled me with joy. I have not kept this joy to myself, since I told it to some of my friends who belong to our little group.”</a:t>
            </a:r>
          </a:p>
          <a:p>
            <a:pPr algn="ctr">
              <a:lnSpc>
                <a:spcPts val="2940"/>
              </a:lnSpc>
              <a:spcBef>
                <a:spcPct val="0"/>
              </a:spcBef>
            </a:pPr>
            <a:r>
              <a:rPr lang="en-US" sz="2100">
                <a:solidFill>
                  <a:srgbClr val="000000"/>
                </a:solidFill>
                <a:latin typeface="Glacial Indifference"/>
              </a:rPr>
              <a:t>Frederic was someone who built community wherever he went. </a:t>
            </a:r>
          </a:p>
          <a:p>
            <a:pPr algn="ctr">
              <a:lnSpc>
                <a:spcPts val="2940"/>
              </a:lnSpc>
              <a:spcBef>
                <a:spcPct val="0"/>
              </a:spcBef>
            </a:pPr>
            <a:endParaRPr lang="en-US" sz="2100">
              <a:solidFill>
                <a:srgbClr val="000000"/>
              </a:solidFill>
              <a:latin typeface="Glacial Indifference"/>
            </a:endParaRPr>
          </a:p>
          <a:p>
            <a:pPr algn="ctr">
              <a:lnSpc>
                <a:spcPts val="4059"/>
              </a:lnSpc>
              <a:spcBef>
                <a:spcPct val="0"/>
              </a:spcBef>
            </a:pPr>
            <a:r>
              <a:rPr lang="en-US" sz="2899">
                <a:solidFill>
                  <a:srgbClr val="000000"/>
                </a:solidFill>
                <a:latin typeface="Glacial Indifference Bold"/>
              </a:rPr>
              <a:t>How do you build community around you?</a:t>
            </a:r>
            <a:r>
              <a:rPr lang="en-US" sz="2899">
                <a:solidFill>
                  <a:srgbClr val="000000"/>
                </a:solidFill>
                <a:latin typeface="Glacial Indifference"/>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l="6333" r="6333"/>
          <a:stretch>
            <a:fillRect/>
          </a:stretch>
        </p:blipFill>
        <p:spPr>
          <a:xfrm>
            <a:off x="0" y="0"/>
            <a:ext cx="9753600" cy="7315200"/>
          </a:xfrm>
          <a:prstGeom prst="rect">
            <a:avLst/>
          </a:prstGeom>
        </p:spPr>
      </p:pic>
      <p:grpSp>
        <p:nvGrpSpPr>
          <p:cNvPr id="3" name="Group 3"/>
          <p:cNvGrpSpPr/>
          <p:nvPr/>
        </p:nvGrpSpPr>
        <p:grpSpPr>
          <a:xfrm>
            <a:off x="5765191" y="1376294"/>
            <a:ext cx="4466655" cy="4162292"/>
            <a:chOff x="0" y="0"/>
            <a:chExt cx="5955540" cy="5549723"/>
          </a:xfrm>
        </p:grpSpPr>
        <p:pic>
          <p:nvPicPr>
            <p:cNvPr id="4" name="Picture 4"/>
            <p:cNvPicPr>
              <a:picLocks noChangeAspect="1"/>
            </p:cNvPicPr>
            <p:nvPr/>
          </p:nvPicPr>
          <p:blipFill>
            <a:blip r:embed="rId4"/>
            <a:srcRect l="51741" t="39510" r="25527"/>
            <a:stretch>
              <a:fillRect/>
            </a:stretch>
          </p:blipFill>
          <p:spPr>
            <a:xfrm>
              <a:off x="0" y="0"/>
              <a:ext cx="2914270" cy="5549723"/>
            </a:xfrm>
            <a:prstGeom prst="rect">
              <a:avLst/>
            </a:prstGeom>
          </p:spPr>
        </p:pic>
        <p:pic>
          <p:nvPicPr>
            <p:cNvPr id="5" name="Picture 5"/>
            <p:cNvPicPr>
              <a:picLocks noChangeAspect="1"/>
            </p:cNvPicPr>
            <p:nvPr/>
          </p:nvPicPr>
          <p:blipFill>
            <a:blip r:embed="rId5"/>
            <a:srcRect l="20315" r="44665"/>
            <a:stretch>
              <a:fillRect/>
            </a:stretch>
          </p:blipFill>
          <p:spPr>
            <a:xfrm>
              <a:off x="3041270" y="0"/>
              <a:ext cx="2914270" cy="5549723"/>
            </a:xfrm>
            <a:prstGeom prst="rect">
              <a:avLst/>
            </a:prstGeom>
          </p:spPr>
        </p:pic>
      </p:grpSp>
      <p:sp>
        <p:nvSpPr>
          <p:cNvPr id="6" name="TextBox 6"/>
          <p:cNvSpPr txBox="1"/>
          <p:nvPr/>
        </p:nvSpPr>
        <p:spPr>
          <a:xfrm>
            <a:off x="425302" y="291022"/>
            <a:ext cx="9205397" cy="857250"/>
          </a:xfrm>
          <a:prstGeom prst="rect">
            <a:avLst/>
          </a:prstGeom>
        </p:spPr>
        <p:txBody>
          <a:bodyPr lIns="0" tIns="0" rIns="0" bIns="0" rtlCol="0" anchor="t">
            <a:spAutoFit/>
          </a:bodyPr>
          <a:lstStyle/>
          <a:p>
            <a:pPr>
              <a:lnSpc>
                <a:spcPts val="6690"/>
              </a:lnSpc>
            </a:pPr>
            <a:r>
              <a:rPr lang="en-US" sz="5575">
                <a:solidFill>
                  <a:srgbClr val="000000"/>
                </a:solidFill>
                <a:latin typeface="Glacial Indifference Bold"/>
              </a:rPr>
              <a:t>St Vincent de Paul Society</a:t>
            </a:r>
          </a:p>
        </p:txBody>
      </p:sp>
      <p:sp>
        <p:nvSpPr>
          <p:cNvPr id="7" name="TextBox 7"/>
          <p:cNvSpPr txBox="1"/>
          <p:nvPr/>
        </p:nvSpPr>
        <p:spPr>
          <a:xfrm>
            <a:off x="300547" y="1347719"/>
            <a:ext cx="5222713" cy="5759554"/>
          </a:xfrm>
          <a:prstGeom prst="rect">
            <a:avLst/>
          </a:prstGeom>
        </p:spPr>
        <p:txBody>
          <a:bodyPr lIns="0" tIns="0" rIns="0" bIns="0" rtlCol="0" anchor="t">
            <a:spAutoFit/>
          </a:bodyPr>
          <a:lstStyle/>
          <a:p>
            <a:pPr algn="just">
              <a:lnSpc>
                <a:spcPts val="1959"/>
              </a:lnSpc>
            </a:pPr>
            <a:r>
              <a:rPr lang="en-US" sz="1399">
                <a:solidFill>
                  <a:srgbClr val="000000"/>
                </a:solidFill>
                <a:latin typeface="Glacial Indifference"/>
              </a:rPr>
              <a:t>What can we do? That which Jesus Christ did when he was preaching the Gospel. If our efforts in these History Conferences have not been crowned by success in the way that we anxiously desire and if many of our University companions pass over to the Saint Simon camp, it will be due, without any doubt, to the fact that our apostolate lacks something in order to be blessed by God. And that something cannot but be charity. Let us accomplish charitable works and in that way we will receive the blessing of the poor, which will be the blessing of God. Let us go, then, to the poor in order to receive that blessing, in order to convert charity into a means of sanctifying us, so that our Conferences might thus be successful.        </a:t>
            </a:r>
          </a:p>
          <a:p>
            <a:pPr algn="just">
              <a:lnSpc>
                <a:spcPts val="1959"/>
              </a:lnSpc>
            </a:pPr>
            <a:r>
              <a:rPr lang="en-US" sz="1399">
                <a:solidFill>
                  <a:srgbClr val="000000"/>
                </a:solidFill>
                <a:latin typeface="Glacial Indifference"/>
              </a:rPr>
              <a:t>Frederic Ozanam</a:t>
            </a:r>
          </a:p>
          <a:p>
            <a:pPr algn="just">
              <a:lnSpc>
                <a:spcPts val="1959"/>
              </a:lnSpc>
            </a:pPr>
            <a:r>
              <a:rPr lang="en-US" sz="1399">
                <a:solidFill>
                  <a:srgbClr val="000000"/>
                </a:solidFill>
                <a:latin typeface="Glacial Indifference"/>
              </a:rPr>
              <a:t> </a:t>
            </a:r>
          </a:p>
          <a:p>
            <a:pPr algn="just">
              <a:lnSpc>
                <a:spcPts val="1959"/>
              </a:lnSpc>
            </a:pPr>
            <a:r>
              <a:rPr lang="en-US" sz="1399">
                <a:solidFill>
                  <a:srgbClr val="000000"/>
                </a:solidFill>
                <a:latin typeface="Glacial Indifference"/>
              </a:rPr>
              <a:t>Do you think, then, that God granted to some to die in the service of civilization and the Church, and to others the task of living with their hands in their pockets, or sleeping among the roses?         </a:t>
            </a:r>
          </a:p>
          <a:p>
            <a:pPr algn="just">
              <a:lnSpc>
                <a:spcPts val="1959"/>
              </a:lnSpc>
            </a:pPr>
            <a:r>
              <a:rPr lang="en-US" sz="1399">
                <a:solidFill>
                  <a:srgbClr val="000000"/>
                </a:solidFill>
                <a:latin typeface="Glacial Indifference"/>
              </a:rPr>
              <a:t>Frederic Ozanam</a:t>
            </a:r>
          </a:p>
          <a:p>
            <a:pPr algn="just">
              <a:lnSpc>
                <a:spcPts val="1219"/>
              </a:lnSpc>
            </a:pPr>
            <a:endParaRPr lang="en-US" sz="1399">
              <a:solidFill>
                <a:srgbClr val="000000"/>
              </a:solidFill>
              <a:latin typeface="Glacial Indifference"/>
            </a:endParaRPr>
          </a:p>
          <a:p>
            <a:pPr algn="just">
              <a:lnSpc>
                <a:spcPts val="1219"/>
              </a:lnSpc>
            </a:pPr>
            <a:endParaRPr lang="en-US" sz="1399">
              <a:solidFill>
                <a:srgbClr val="000000"/>
              </a:solidFill>
              <a:latin typeface="Glacial Indifference"/>
            </a:endParaRPr>
          </a:p>
          <a:p>
            <a:pPr algn="just">
              <a:lnSpc>
                <a:spcPts val="1219"/>
              </a:lnSpc>
            </a:pPr>
            <a:endParaRPr lang="en-US" sz="1399">
              <a:solidFill>
                <a:srgbClr val="000000"/>
              </a:solidFill>
              <a:latin typeface="Glacial Indifference"/>
            </a:endParaRPr>
          </a:p>
          <a:p>
            <a:pPr algn="just">
              <a:lnSpc>
                <a:spcPts val="1219"/>
              </a:lnSpc>
            </a:pPr>
            <a:endParaRPr lang="en-US" sz="1399">
              <a:solidFill>
                <a:srgbClr val="000000"/>
              </a:solidFill>
              <a:latin typeface="Glacial Indifference"/>
            </a:endParaRPr>
          </a:p>
          <a:p>
            <a:pPr algn="just">
              <a:lnSpc>
                <a:spcPts val="2759"/>
              </a:lnSpc>
            </a:pPr>
            <a:endParaRPr lang="en-US" sz="1399">
              <a:solidFill>
                <a:srgbClr val="000000"/>
              </a:solidFill>
              <a:latin typeface="Glacial Indifference"/>
            </a:endParaRPr>
          </a:p>
          <a:p>
            <a:pPr algn="just">
              <a:lnSpc>
                <a:spcPts val="1219"/>
              </a:lnSpc>
            </a:pPr>
            <a:r>
              <a:rPr lang="en-US" sz="870">
                <a:solidFill>
                  <a:srgbClr val="000000"/>
                </a:solidFill>
                <a:latin typeface="Glacial Indifference"/>
              </a:rPr>
              <a:t> </a:t>
            </a:r>
          </a:p>
          <a:p>
            <a:pPr algn="just">
              <a:lnSpc>
                <a:spcPts val="1219"/>
              </a:lnSpc>
            </a:pPr>
            <a:r>
              <a:rPr lang="en-US" sz="870">
                <a:solidFill>
                  <a:srgbClr val="000000"/>
                </a:solidFill>
                <a:latin typeface="Glacial Indifference"/>
              </a:rPr>
              <a:t> </a:t>
            </a:r>
          </a:p>
          <a:p>
            <a:pPr algn="just">
              <a:lnSpc>
                <a:spcPts val="1219"/>
              </a:lnSpc>
            </a:pPr>
            <a:endParaRPr lang="en-US" sz="870">
              <a:solidFill>
                <a:srgbClr val="000000"/>
              </a:solidFill>
              <a:latin typeface="Glacial Indifference"/>
            </a:endParaRPr>
          </a:p>
          <a:p>
            <a:pPr algn="just">
              <a:lnSpc>
                <a:spcPts val="1219"/>
              </a:lnSpc>
              <a:spcBef>
                <a:spcPct val="0"/>
              </a:spcBef>
            </a:pPr>
            <a:endParaRPr lang="en-US" sz="870">
              <a:solidFill>
                <a:srgbClr val="000000"/>
              </a:solidFill>
              <a:latin typeface="Glacial Indifference"/>
            </a:endParaRPr>
          </a:p>
        </p:txBody>
      </p:sp>
      <p:sp>
        <p:nvSpPr>
          <p:cNvPr id="8" name="TextBox 8"/>
          <p:cNvSpPr txBox="1"/>
          <p:nvPr/>
        </p:nvSpPr>
        <p:spPr>
          <a:xfrm>
            <a:off x="701258" y="5925567"/>
            <a:ext cx="8653485" cy="986155"/>
          </a:xfrm>
          <a:prstGeom prst="rect">
            <a:avLst/>
          </a:prstGeom>
        </p:spPr>
        <p:txBody>
          <a:bodyPr lIns="0" tIns="0" rIns="0" bIns="0" rtlCol="0" anchor="t">
            <a:spAutoFit/>
          </a:bodyPr>
          <a:lstStyle/>
          <a:p>
            <a:pPr algn="ctr">
              <a:lnSpc>
                <a:spcPts val="3919"/>
              </a:lnSpc>
              <a:spcBef>
                <a:spcPct val="0"/>
              </a:spcBef>
            </a:pPr>
            <a:r>
              <a:rPr lang="en-US" sz="2799">
                <a:solidFill>
                  <a:srgbClr val="000000"/>
                </a:solidFill>
                <a:latin typeface="Glacial Indifference Bold"/>
              </a:rPr>
              <a:t>What led you to volunteer with the Society? </a:t>
            </a:r>
          </a:p>
          <a:p>
            <a:pPr algn="ctr">
              <a:lnSpc>
                <a:spcPts val="3919"/>
              </a:lnSpc>
              <a:spcBef>
                <a:spcPct val="0"/>
              </a:spcBef>
            </a:pPr>
            <a:r>
              <a:rPr lang="en-US" sz="2799">
                <a:solidFill>
                  <a:srgbClr val="000000"/>
                </a:solidFill>
                <a:latin typeface="Glacial Indifference Bold"/>
              </a:rPr>
              <a:t>Have you been able to inspire others to join as well?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67777" y="0"/>
            <a:ext cx="4067015" cy="5659356"/>
            <a:chOff x="0" y="0"/>
            <a:chExt cx="5422686" cy="7545808"/>
          </a:xfrm>
        </p:grpSpPr>
        <p:pic>
          <p:nvPicPr>
            <p:cNvPr id="3" name="Picture 3"/>
            <p:cNvPicPr>
              <a:picLocks noChangeAspect="1"/>
            </p:cNvPicPr>
            <p:nvPr/>
          </p:nvPicPr>
          <p:blipFill>
            <a:blip r:embed="rId3"/>
            <a:srcRect l="1392" r="1392"/>
            <a:stretch>
              <a:fillRect/>
            </a:stretch>
          </p:blipFill>
          <p:spPr>
            <a:xfrm>
              <a:off x="0" y="0"/>
              <a:ext cx="5422686" cy="3709404"/>
            </a:xfrm>
            <a:prstGeom prst="rect">
              <a:avLst/>
            </a:prstGeom>
          </p:spPr>
        </p:pic>
        <p:pic>
          <p:nvPicPr>
            <p:cNvPr id="4" name="Picture 4"/>
            <p:cNvPicPr>
              <a:picLocks noChangeAspect="1"/>
            </p:cNvPicPr>
            <p:nvPr/>
          </p:nvPicPr>
          <p:blipFill>
            <a:blip r:embed="rId4"/>
            <a:srcRect t="1713" b="1713"/>
            <a:stretch>
              <a:fillRect/>
            </a:stretch>
          </p:blipFill>
          <p:spPr>
            <a:xfrm>
              <a:off x="0" y="3836404"/>
              <a:ext cx="5422686" cy="3709404"/>
            </a:xfrm>
            <a:prstGeom prst="rect">
              <a:avLst/>
            </a:prstGeom>
          </p:spPr>
        </p:pic>
      </p:grpSp>
      <p:sp>
        <p:nvSpPr>
          <p:cNvPr id="5" name="TextBox 5"/>
          <p:cNvSpPr txBox="1"/>
          <p:nvPr/>
        </p:nvSpPr>
        <p:spPr>
          <a:xfrm>
            <a:off x="578411" y="-28575"/>
            <a:ext cx="4927836" cy="6003290"/>
          </a:xfrm>
          <a:prstGeom prst="rect">
            <a:avLst/>
          </a:prstGeom>
        </p:spPr>
        <p:txBody>
          <a:bodyPr lIns="0" tIns="0" rIns="0" bIns="0" rtlCol="0" anchor="t">
            <a:spAutoFit/>
          </a:bodyPr>
          <a:lstStyle/>
          <a:p>
            <a:pPr algn="ctr">
              <a:lnSpc>
                <a:spcPts val="1960"/>
              </a:lnSpc>
              <a:spcBef>
                <a:spcPct val="0"/>
              </a:spcBef>
            </a:pPr>
            <a:endParaRPr/>
          </a:p>
          <a:p>
            <a:pPr>
              <a:lnSpc>
                <a:spcPts val="5039"/>
              </a:lnSpc>
              <a:spcBef>
                <a:spcPct val="0"/>
              </a:spcBef>
            </a:pPr>
            <a:r>
              <a:rPr lang="en-US" sz="3599">
                <a:solidFill>
                  <a:srgbClr val="000000"/>
                </a:solidFill>
                <a:latin typeface="Glacial Indifference Bold"/>
              </a:rPr>
              <a:t>Serving the Poor </a:t>
            </a:r>
          </a:p>
          <a:p>
            <a:pPr algn="ctr">
              <a:lnSpc>
                <a:spcPts val="1400"/>
              </a:lnSpc>
              <a:spcBef>
                <a:spcPct val="0"/>
              </a:spcBef>
            </a:pPr>
            <a:endParaRPr lang="en-US" sz="3599">
              <a:solidFill>
                <a:srgbClr val="000000"/>
              </a:solidFill>
              <a:latin typeface="Glacial Indifference Bold"/>
            </a:endParaRPr>
          </a:p>
          <a:p>
            <a:pPr algn="just">
              <a:lnSpc>
                <a:spcPts val="1960"/>
              </a:lnSpc>
              <a:spcBef>
                <a:spcPct val="0"/>
              </a:spcBef>
            </a:pPr>
            <a:r>
              <a:rPr lang="en-US" sz="1400">
                <a:solidFill>
                  <a:srgbClr val="000000"/>
                </a:solidFill>
                <a:latin typeface="Glacial Indifference"/>
              </a:rPr>
              <a:t>If we do not know how to love God as they loved Him, that should be without doubt a reproach to us, but yet our weakness is able to find some shadow of excuse, for it seems to be necessary to see in order to love and we see God only with the eyes of faith and our faith is so weak! Both men and the poor we see with the eyes of flesh; they are there and we can put our finger and hand in their wounds and the scars of the crown of thorns is visible on their foreheads; and at this incredulity no longer has place and we should fall at their feet and say with the apostle, Tu est Dominus et Deus meus. You are our masters and we will be your servants. You are for us the sacred images of that God whom we do not see, and not knowing how to love him otherwise shall we not love him in your persons?                                                            </a:t>
            </a:r>
          </a:p>
          <a:p>
            <a:pPr algn="just">
              <a:lnSpc>
                <a:spcPts val="1960"/>
              </a:lnSpc>
              <a:spcBef>
                <a:spcPct val="0"/>
              </a:spcBef>
            </a:pPr>
            <a:r>
              <a:rPr lang="en-US" sz="1400">
                <a:solidFill>
                  <a:srgbClr val="000000"/>
                </a:solidFill>
                <a:latin typeface="Glacial Indifference"/>
              </a:rPr>
              <a:t>Frederic Ozanam</a:t>
            </a:r>
          </a:p>
          <a:p>
            <a:pPr algn="just">
              <a:lnSpc>
                <a:spcPts val="1960"/>
              </a:lnSpc>
              <a:spcBef>
                <a:spcPct val="0"/>
              </a:spcBef>
            </a:pPr>
            <a:endParaRPr lang="en-US" sz="1400">
              <a:solidFill>
                <a:srgbClr val="000000"/>
              </a:solidFill>
              <a:latin typeface="Glacial Indifference"/>
            </a:endParaRPr>
          </a:p>
          <a:p>
            <a:pPr algn="just">
              <a:lnSpc>
                <a:spcPts val="1960"/>
              </a:lnSpc>
              <a:spcBef>
                <a:spcPct val="0"/>
              </a:spcBef>
            </a:pPr>
            <a:r>
              <a:rPr lang="en-US" sz="1400">
                <a:solidFill>
                  <a:srgbClr val="000000"/>
                </a:solidFill>
                <a:latin typeface="Glacial Indifference"/>
              </a:rPr>
              <a:t>How much charity, devotion and patience do we not need to heal the present sufferings of these poor people?</a:t>
            </a:r>
          </a:p>
          <a:p>
            <a:pPr algn="just">
              <a:lnSpc>
                <a:spcPts val="1960"/>
              </a:lnSpc>
              <a:spcBef>
                <a:spcPct val="0"/>
              </a:spcBef>
            </a:pPr>
            <a:r>
              <a:rPr lang="en-US" sz="1400">
                <a:solidFill>
                  <a:srgbClr val="000000"/>
                </a:solidFill>
                <a:latin typeface="Glacial Indifference"/>
              </a:rPr>
              <a:t>Frederic Ozanam</a:t>
            </a:r>
          </a:p>
          <a:p>
            <a:pPr algn="just">
              <a:lnSpc>
                <a:spcPts val="1960"/>
              </a:lnSpc>
              <a:spcBef>
                <a:spcPct val="0"/>
              </a:spcBef>
            </a:pPr>
            <a:endParaRPr lang="en-US" sz="1400">
              <a:solidFill>
                <a:srgbClr val="000000"/>
              </a:solidFill>
              <a:latin typeface="Glacial Indifference"/>
            </a:endParaRPr>
          </a:p>
          <a:p>
            <a:pPr algn="just">
              <a:lnSpc>
                <a:spcPts val="1960"/>
              </a:lnSpc>
              <a:spcBef>
                <a:spcPct val="0"/>
              </a:spcBef>
            </a:pPr>
            <a:endParaRPr lang="en-US" sz="1400">
              <a:solidFill>
                <a:srgbClr val="000000"/>
              </a:solidFill>
              <a:latin typeface="Glacial Indifference"/>
            </a:endParaRPr>
          </a:p>
        </p:txBody>
      </p:sp>
      <p:sp>
        <p:nvSpPr>
          <p:cNvPr id="6" name="TextBox 6"/>
          <p:cNvSpPr txBox="1"/>
          <p:nvPr/>
        </p:nvSpPr>
        <p:spPr>
          <a:xfrm>
            <a:off x="510363" y="5921301"/>
            <a:ext cx="9039092" cy="935354"/>
          </a:xfrm>
          <a:prstGeom prst="rect">
            <a:avLst/>
          </a:prstGeom>
        </p:spPr>
        <p:txBody>
          <a:bodyPr lIns="0" tIns="0" rIns="0" bIns="0" rtlCol="0" anchor="t">
            <a:spAutoFit/>
          </a:bodyPr>
          <a:lstStyle/>
          <a:p>
            <a:pPr algn="ctr">
              <a:lnSpc>
                <a:spcPts val="2520"/>
              </a:lnSpc>
              <a:spcBef>
                <a:spcPct val="0"/>
              </a:spcBef>
            </a:pPr>
            <a:r>
              <a:rPr lang="en-US" sz="1800">
                <a:solidFill>
                  <a:srgbClr val="000000"/>
                </a:solidFill>
                <a:latin typeface="Glacial Indifference Bold"/>
              </a:rPr>
              <a:t>How do you feel about the people that you visit? </a:t>
            </a:r>
          </a:p>
          <a:p>
            <a:pPr algn="ctr">
              <a:lnSpc>
                <a:spcPts val="2520"/>
              </a:lnSpc>
              <a:spcBef>
                <a:spcPct val="0"/>
              </a:spcBef>
            </a:pPr>
            <a:r>
              <a:rPr lang="en-US" sz="1800">
                <a:solidFill>
                  <a:srgbClr val="000000"/>
                </a:solidFill>
                <a:latin typeface="Glacial Indifference Bold"/>
              </a:rPr>
              <a:t>What helps you to be empathic and to see their situation from their point of view? </a:t>
            </a:r>
          </a:p>
          <a:p>
            <a:pPr algn="ctr">
              <a:lnSpc>
                <a:spcPts val="2520"/>
              </a:lnSpc>
              <a:spcBef>
                <a:spcPct val="0"/>
              </a:spcBef>
            </a:pPr>
            <a:r>
              <a:rPr lang="en-US" sz="1800">
                <a:solidFill>
                  <a:srgbClr val="000000"/>
                </a:solidFill>
                <a:latin typeface="Glacial Indifference Bold"/>
              </a:rPr>
              <a:t>What do you receive from the people you visit?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Project Document" ma:contentTypeID="0x010100F11B04EFEED17A4881869C310E832AA7003FCDE0F6610D7F4D93DF1AA4D4E7EC29" ma:contentTypeVersion="4" ma:contentTypeDescription="" ma:contentTypeScope="" ma:versionID="616568b39762aa8c1d636d43c3164d9d">
  <xsd:schema xmlns:xsd="http://www.w3.org/2001/XMLSchema" xmlns:xs="http://www.w3.org/2001/XMLSchema" xmlns:p="http://schemas.microsoft.com/office/2006/metadata/properties" xmlns:ns1="http://schemas.microsoft.com/sharepoint/v3" xmlns:ns2="http://schemas.microsoft.com/sharepoint/v3/fields" targetNamespace="http://schemas.microsoft.com/office/2006/metadata/properties" ma:root="true" ma:fieldsID="4fd6e5b46c5e5d04ab5cf10b38d2f748" ns1:_="" ns2:_="">
    <xsd:import namespace="http://schemas.microsoft.com/sharepoint/v3"/>
    <xsd:import namespace="http://schemas.microsoft.com/sharepoint/v3/fields"/>
    <xsd:element name="properties">
      <xsd:complexType>
        <xsd:sequence>
          <xsd:element name="documentManagement">
            <xsd:complexType>
              <xsd:all>
                <xsd:element ref="ns1:PercentComplete" minOccurs="0"/>
                <xsd:element ref="ns1:WorkAddress" minOccurs="0"/>
                <xsd:element ref="ns1:WorkCity" minOccurs="0"/>
                <xsd:element ref="ns1:WorkCountry" minOccurs="0"/>
                <xsd:element ref="ns2:TaskDueDate" minOccurs="0"/>
                <xsd:element ref="ns1:JobTitl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ercentComplete" ma:index="8" nillable="true" ma:displayName="% Complete" ma:internalName="PercentComplete" ma:percentage="TRUE">
      <xsd:simpleType>
        <xsd:restriction base="dms:Number">
          <xsd:maxInclusive value="1"/>
          <xsd:minInclusive value="0"/>
        </xsd:restriction>
      </xsd:simpleType>
    </xsd:element>
    <xsd:element name="WorkAddress" ma:index="9" nillable="true" ma:displayName="Address" ma:internalName="WorkAddress">
      <xsd:simpleType>
        <xsd:restriction base="dms:Note">
          <xsd:maxLength value="255"/>
        </xsd:restriction>
      </xsd:simpleType>
    </xsd:element>
    <xsd:element name="WorkCity" ma:index="10" nillable="true" ma:displayName="City" ma:internalName="WorkCity">
      <xsd:simpleType>
        <xsd:restriction base="dms:Text"/>
      </xsd:simpleType>
    </xsd:element>
    <xsd:element name="WorkCountry" ma:index="11" nillable="true" ma:displayName="Country/Region" ma:internalName="WorkCountry">
      <xsd:simpleType>
        <xsd:restriction base="dms:Text"/>
      </xsd:simpleType>
    </xsd:element>
    <xsd:element name="JobTitle" ma:index="13" nillable="true" ma:displayName="Job Title" ma:internalName="JobTitl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TaskDueDate" ma:index="12" nillable="true" ma:displayName="Due Date" ma:format="DateOnly" ma:internalName="TaskDue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6" ma:contentTypeDescription="Create a new document." ma:contentTypeScope="" ma:versionID="cd7cab8fffcf2a6d139fc3eb9fa5546f">
  <xsd:schema xmlns:xsd="http://www.w3.org/2001/XMLSchema" xmlns:xs="http://www.w3.org/2001/XMLSchema" xmlns:p="http://schemas.microsoft.com/office/2006/metadata/properties" xmlns:ns2="4690a795-f21e-4b7b-8d1a-7e94d6b69746" targetNamespace="http://schemas.microsoft.com/office/2006/metadata/properties" ma:root="true" ma:fieldsID="38070984e7e858d38d0d50a0783dea1b" ns2:_="">
    <xsd:import namespace="4690a795-f21e-4b7b-8d1a-7e94d6b6974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080ADE-D6C7-4AFA-8D6A-3FF1D90EB4E5}">
  <ds:schemaRefs>
    <ds:schemaRef ds:uri="http://purl.org/dc/elements/1.1/"/>
    <ds:schemaRef ds:uri="http://purl.org/dc/terms/"/>
    <ds:schemaRef ds:uri="http://purl.org/dc/dcmitype/"/>
    <ds:schemaRef ds:uri="http://schemas.microsoft.com/office/2006/metadata/properties"/>
    <ds:schemaRef ds:uri="http://schemas.microsoft.com/office/2006/documentManagement/types"/>
    <ds:schemaRef ds:uri="http://www.w3.org/XML/1998/namespace"/>
    <ds:schemaRef ds:uri="http://schemas.microsoft.com/sharepoint/v3/fields"/>
    <ds:schemaRef ds:uri="http://schemas.microsoft.com/sharepoint/v3"/>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D6832EB0-E383-4B36-A8D7-6391BD8306C3}">
  <ds:schemaRefs>
    <ds:schemaRef ds:uri="http://schemas.microsoft.com/sharepoint/v3/contenttype/forms"/>
  </ds:schemaRefs>
</ds:datastoreItem>
</file>

<file path=customXml/itemProps3.xml><?xml version="1.0" encoding="utf-8"?>
<ds:datastoreItem xmlns:ds="http://schemas.openxmlformats.org/officeDocument/2006/customXml" ds:itemID="{D8537334-4337-4659-86F1-39F9BC0522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7348FDB-08B9-4321-AD2F-AE42FFF2EA3E}"/>
</file>

<file path=docProps/app.xml><?xml version="1.0" encoding="utf-8"?>
<Properties xmlns="http://schemas.openxmlformats.org/officeDocument/2006/extended-properties" xmlns:vt="http://schemas.openxmlformats.org/officeDocument/2006/docPropsVTypes">
  <TotalTime>19</TotalTime>
  <Words>6190</Words>
  <Application>Microsoft Office PowerPoint</Application>
  <PresentationFormat>Custom</PresentationFormat>
  <Paragraphs>358</Paragraphs>
  <Slides>19</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Glacial Indifference</vt:lpstr>
      <vt:lpstr>Calibri</vt:lpstr>
      <vt:lpstr>Glacial Indifference Bold</vt:lpstr>
      <vt:lpstr>Halimum</vt:lpstr>
      <vt:lpstr>The Seasons</vt:lpstr>
      <vt:lpstr>Segoe UI</vt:lpstr>
      <vt:lpstr>Arial</vt:lpstr>
      <vt:lpstr>Halimum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Frederic Ozanam and Rosalie Rendu as models for today presentation</dc:title>
  <cp:lastModifiedBy>Bernadette Scott</cp:lastModifiedBy>
  <cp:revision>1</cp:revision>
  <dcterms:created xsi:type="dcterms:W3CDTF">2006-08-16T00:00:00Z</dcterms:created>
  <dcterms:modified xsi:type="dcterms:W3CDTF">2023-04-30T04:21:28Z</dcterms:modified>
  <dc:identifier>DAFhiZzUFtg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0x010100F11B04EFEED17A4881869C310E832AA7003FCDE0F6610D7F4D93DF1AA4D4E7EC29</vt:lpwstr>
  </property>
  <property fmtid="{D5CDD505-2E9C-101B-9397-08002B2CF9AE}" pid="3" name="MSIP_Label_36a5eb60-4059-4488-b04a-9ad280793a16_Enabled">
    <vt:lpwstr>true</vt:lpwstr>
  </property>
  <property fmtid="{D5CDD505-2E9C-101B-9397-08002B2CF9AE}" pid="4" name="MSIP_Label_36a5eb60-4059-4488-b04a-9ad280793a16_SetDate">
    <vt:lpwstr>2023-04-30T04:01:56Z</vt:lpwstr>
  </property>
  <property fmtid="{D5CDD505-2E9C-101B-9397-08002B2CF9AE}" pid="5" name="MSIP_Label_36a5eb60-4059-4488-b04a-9ad280793a16_Method">
    <vt:lpwstr>Standard</vt:lpwstr>
  </property>
  <property fmtid="{D5CDD505-2E9C-101B-9397-08002B2CF9AE}" pid="6" name="MSIP_Label_36a5eb60-4059-4488-b04a-9ad280793a16_Name">
    <vt:lpwstr>All Employees (unrestricted)</vt:lpwstr>
  </property>
  <property fmtid="{D5CDD505-2E9C-101B-9397-08002B2CF9AE}" pid="7" name="MSIP_Label_36a5eb60-4059-4488-b04a-9ad280793a16_SiteId">
    <vt:lpwstr>4cc1a18c-6a9a-42ff-a3ea-8bfca4cdb35f</vt:lpwstr>
  </property>
  <property fmtid="{D5CDD505-2E9C-101B-9397-08002B2CF9AE}" pid="8" name="MSIP_Label_36a5eb60-4059-4488-b04a-9ad280793a16_ActionId">
    <vt:lpwstr>3577938b-1c2c-4f75-ba61-37c417207a7d</vt:lpwstr>
  </property>
  <property fmtid="{D5CDD505-2E9C-101B-9397-08002B2CF9AE}" pid="9" name="MSIP_Label_36a5eb60-4059-4488-b04a-9ad280793a16_ContentBits">
    <vt:lpwstr>0</vt:lpwstr>
  </property>
</Properties>
</file>