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56" r:id="rId6"/>
    <p:sldId id="257" r:id="rId7"/>
    <p:sldId id="258" r:id="rId8"/>
    <p:sldId id="259" r:id="rId9"/>
    <p:sldId id="260" r:id="rId10"/>
    <p:sldId id="261" r:id="rId11"/>
    <p:sldId id="262" r:id="rId12"/>
    <p:sldId id="282" r:id="rId13"/>
    <p:sldId id="283" r:id="rId14"/>
    <p:sldId id="279" r:id="rId15"/>
    <p:sldId id="280" r:id="rId16"/>
    <p:sldId id="281" r:id="rId17"/>
    <p:sldId id="284"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85" r:id="rId35"/>
    <p:sldId id="286" r:id="rId36"/>
    <p:sldId id="28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D7940-A4B3-4436-BA0C-56464C2D348E}" v="34" dt="2023-05-06T02:23:19.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4896F82-5BC4-40E5-973B-69487401100A}" type="datetimeFigureOut">
              <a:rPr lang="en-AU" smtClean="0"/>
              <a:t>6/05/2023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5E636F4-D786-438D-8CD6-B9278D6C5732}" type="slidenum">
              <a:rPr lang="en-AU" smtClean="0"/>
              <a:t>‹#›</a:t>
            </a:fld>
            <a:endParaRPr lang="en-AU" dirty="0"/>
          </a:p>
        </p:txBody>
      </p:sp>
    </p:spTree>
    <p:extLst>
      <p:ext uri="{BB962C8B-B14F-4D97-AF65-F5344CB8AC3E}">
        <p14:creationId xmlns:p14="http://schemas.microsoft.com/office/powerpoint/2010/main" val="36097409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96F82-5BC4-40E5-973B-69487401100A}" type="datetimeFigureOut">
              <a:rPr lang="en-AU" smtClean="0"/>
              <a:t>6/05/2023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E636F4-D786-438D-8CD6-B9278D6C5732}" type="slidenum">
              <a:rPr lang="en-AU" smtClean="0"/>
              <a:t>‹#›</a:t>
            </a:fld>
            <a:endParaRPr lang="en-AU" dirty="0"/>
          </a:p>
        </p:txBody>
      </p:sp>
    </p:spTree>
    <p:extLst>
      <p:ext uri="{BB962C8B-B14F-4D97-AF65-F5344CB8AC3E}">
        <p14:creationId xmlns:p14="http://schemas.microsoft.com/office/powerpoint/2010/main" val="173274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96F82-5BC4-40E5-973B-69487401100A}" type="datetimeFigureOut">
              <a:rPr lang="en-AU" smtClean="0"/>
              <a:t>6/05/2023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5E636F4-D786-438D-8CD6-B9278D6C5732}" type="slidenum">
              <a:rPr lang="en-AU" smtClean="0"/>
              <a:t>‹#›</a:t>
            </a:fld>
            <a:endParaRPr lang="en-AU" dirty="0"/>
          </a:p>
        </p:txBody>
      </p:sp>
    </p:spTree>
    <p:extLst>
      <p:ext uri="{BB962C8B-B14F-4D97-AF65-F5344CB8AC3E}">
        <p14:creationId xmlns:p14="http://schemas.microsoft.com/office/powerpoint/2010/main" val="1159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896F82-5BC4-40E5-973B-69487401100A}" type="datetimeFigureOut">
              <a:rPr lang="en-AU" smtClean="0"/>
              <a:t>6/05/2023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5E636F4-D786-438D-8CD6-B9278D6C5732}" type="slidenum">
              <a:rPr lang="en-AU" smtClean="0"/>
              <a:t>‹#›</a:t>
            </a:fld>
            <a:endParaRPr lang="en-AU" dirty="0"/>
          </a:p>
        </p:txBody>
      </p:sp>
    </p:spTree>
    <p:extLst>
      <p:ext uri="{BB962C8B-B14F-4D97-AF65-F5344CB8AC3E}">
        <p14:creationId xmlns:p14="http://schemas.microsoft.com/office/powerpoint/2010/main" val="39682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4896F82-5BC4-40E5-973B-69487401100A}" type="datetimeFigureOut">
              <a:rPr lang="en-AU" smtClean="0"/>
              <a:t>6/05/2023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5E636F4-D786-438D-8CD6-B9278D6C5732}" type="slidenum">
              <a:rPr lang="en-AU" smtClean="0"/>
              <a:t>‹#›</a:t>
            </a:fld>
            <a:endParaRPr lang="en-AU" dirty="0"/>
          </a:p>
        </p:txBody>
      </p:sp>
    </p:spTree>
    <p:extLst>
      <p:ext uri="{BB962C8B-B14F-4D97-AF65-F5344CB8AC3E}">
        <p14:creationId xmlns:p14="http://schemas.microsoft.com/office/powerpoint/2010/main" val="38529892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4896F82-5BC4-40E5-973B-69487401100A}" type="datetimeFigureOut">
              <a:rPr lang="en-AU" smtClean="0"/>
              <a:t>6/05/2023</a:t>
            </a:fld>
            <a:endParaRPr lang="en-AU" dirty="0"/>
          </a:p>
        </p:txBody>
      </p:sp>
      <p:sp>
        <p:nvSpPr>
          <p:cNvPr id="9" name="Footer Placeholder 8"/>
          <p:cNvSpPr>
            <a:spLocks noGrp="1"/>
          </p:cNvSpPr>
          <p:nvPr>
            <p:ph type="ftr" sz="quarter" idx="11"/>
          </p:nvPr>
        </p:nvSpPr>
        <p:spPr/>
        <p:txBody>
          <a:bodyPr/>
          <a:lstStyle/>
          <a:p>
            <a:endParaRPr lang="en-AU" dirty="0"/>
          </a:p>
        </p:txBody>
      </p:sp>
      <p:sp>
        <p:nvSpPr>
          <p:cNvPr id="10" name="Slide Number Placeholder 9"/>
          <p:cNvSpPr>
            <a:spLocks noGrp="1"/>
          </p:cNvSpPr>
          <p:nvPr>
            <p:ph type="sldNum" sz="quarter" idx="12"/>
          </p:nvPr>
        </p:nvSpPr>
        <p:spPr/>
        <p:txBody>
          <a:bodyPr/>
          <a:lstStyle/>
          <a:p>
            <a:fld id="{B5E636F4-D786-438D-8CD6-B9278D6C5732}" type="slidenum">
              <a:rPr lang="en-AU" smtClean="0"/>
              <a:t>‹#›</a:t>
            </a:fld>
            <a:endParaRPr lang="en-AU" dirty="0"/>
          </a:p>
        </p:txBody>
      </p:sp>
    </p:spTree>
    <p:extLst>
      <p:ext uri="{BB962C8B-B14F-4D97-AF65-F5344CB8AC3E}">
        <p14:creationId xmlns:p14="http://schemas.microsoft.com/office/powerpoint/2010/main" val="162178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4896F82-5BC4-40E5-973B-69487401100A}" type="datetimeFigureOut">
              <a:rPr lang="en-AU" smtClean="0"/>
              <a:t>6/05/2023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5E636F4-D786-438D-8CD6-B9278D6C5732}" type="slidenum">
              <a:rPr lang="en-AU" smtClean="0"/>
              <a:t>‹#›</a:t>
            </a:fld>
            <a:endParaRPr lang="en-AU"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1315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896F82-5BC4-40E5-973B-69487401100A}" type="datetimeFigureOut">
              <a:rPr lang="en-AU" smtClean="0"/>
              <a:t>6/05/2023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B5E636F4-D786-438D-8CD6-B9278D6C5732}" type="slidenum">
              <a:rPr lang="en-AU" smtClean="0"/>
              <a:t>‹#›</a:t>
            </a:fld>
            <a:endParaRPr lang="en-AU" dirty="0"/>
          </a:p>
        </p:txBody>
      </p:sp>
    </p:spTree>
    <p:extLst>
      <p:ext uri="{BB962C8B-B14F-4D97-AF65-F5344CB8AC3E}">
        <p14:creationId xmlns:p14="http://schemas.microsoft.com/office/powerpoint/2010/main" val="145843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96F82-5BC4-40E5-973B-69487401100A}" type="datetimeFigureOut">
              <a:rPr lang="en-AU" smtClean="0"/>
              <a:t>6/05/2023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5E636F4-D786-438D-8CD6-B9278D6C5732}" type="slidenum">
              <a:rPr lang="en-AU" smtClean="0"/>
              <a:t>‹#›</a:t>
            </a:fld>
            <a:endParaRPr lang="en-AU" dirty="0"/>
          </a:p>
        </p:txBody>
      </p:sp>
    </p:spTree>
    <p:extLst>
      <p:ext uri="{BB962C8B-B14F-4D97-AF65-F5344CB8AC3E}">
        <p14:creationId xmlns:p14="http://schemas.microsoft.com/office/powerpoint/2010/main" val="5794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24896F82-5BC4-40E5-973B-69487401100A}" type="datetimeFigureOut">
              <a:rPr lang="en-AU" smtClean="0"/>
              <a:t>6/05/2023</a:t>
            </a:fld>
            <a:endParaRPr lang="en-AU"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AU" dirty="0"/>
          </a:p>
        </p:txBody>
      </p:sp>
      <p:sp>
        <p:nvSpPr>
          <p:cNvPr id="11" name="Slide Number Placeholder 10"/>
          <p:cNvSpPr>
            <a:spLocks noGrp="1"/>
          </p:cNvSpPr>
          <p:nvPr>
            <p:ph type="sldNum" sz="quarter" idx="12"/>
          </p:nvPr>
        </p:nvSpPr>
        <p:spPr/>
        <p:txBody>
          <a:bodyPr/>
          <a:lstStyle/>
          <a:p>
            <a:fld id="{B5E636F4-D786-438D-8CD6-B9278D6C5732}" type="slidenum">
              <a:rPr lang="en-AU" smtClean="0"/>
              <a:t>‹#›</a:t>
            </a:fld>
            <a:endParaRPr lang="en-AU" dirty="0"/>
          </a:p>
        </p:txBody>
      </p:sp>
    </p:spTree>
    <p:extLst>
      <p:ext uri="{BB962C8B-B14F-4D97-AF65-F5344CB8AC3E}">
        <p14:creationId xmlns:p14="http://schemas.microsoft.com/office/powerpoint/2010/main" val="283797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4896F82-5BC4-40E5-973B-69487401100A}" type="datetimeFigureOut">
              <a:rPr lang="en-AU" smtClean="0"/>
              <a:t>6/05/2023</a:t>
            </a:fld>
            <a:endParaRPr lang="en-AU"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AU" dirty="0"/>
          </a:p>
        </p:txBody>
      </p:sp>
      <p:sp>
        <p:nvSpPr>
          <p:cNvPr id="10" name="Slide Number Placeholder 9"/>
          <p:cNvSpPr>
            <a:spLocks noGrp="1"/>
          </p:cNvSpPr>
          <p:nvPr>
            <p:ph type="sldNum" sz="quarter" idx="12"/>
          </p:nvPr>
        </p:nvSpPr>
        <p:spPr/>
        <p:txBody>
          <a:bodyPr/>
          <a:lstStyle/>
          <a:p>
            <a:fld id="{B5E636F4-D786-438D-8CD6-B9278D6C5732}" type="slidenum">
              <a:rPr lang="en-AU" smtClean="0"/>
              <a:t>‹#›</a:t>
            </a:fld>
            <a:endParaRPr lang="en-AU" dirty="0"/>
          </a:p>
        </p:txBody>
      </p:sp>
    </p:spTree>
    <p:extLst>
      <p:ext uri="{BB962C8B-B14F-4D97-AF65-F5344CB8AC3E}">
        <p14:creationId xmlns:p14="http://schemas.microsoft.com/office/powerpoint/2010/main" val="97545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4896F82-5BC4-40E5-973B-69487401100A}" type="datetimeFigureOut">
              <a:rPr lang="en-AU" smtClean="0"/>
              <a:t>6/05/2023</a:t>
            </a:fld>
            <a:endParaRPr lang="en-AU"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AU"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B5E636F4-D786-438D-8CD6-B9278D6C5732}" type="slidenum">
              <a:rPr lang="en-AU" smtClean="0"/>
              <a:t>‹#›</a:t>
            </a:fld>
            <a:endParaRPr lang="en-AU" dirty="0"/>
          </a:p>
        </p:txBody>
      </p:sp>
    </p:spTree>
    <p:extLst>
      <p:ext uri="{BB962C8B-B14F-4D97-AF65-F5344CB8AC3E}">
        <p14:creationId xmlns:p14="http://schemas.microsoft.com/office/powerpoint/2010/main" val="2895796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12192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200" y="3418891"/>
            <a:ext cx="8991600" cy="1645920"/>
          </a:xfrm>
        </p:spPr>
        <p:txBody>
          <a:bodyPr>
            <a:normAutofit/>
          </a:bodyPr>
          <a:lstStyle/>
          <a:p>
            <a:r>
              <a:rPr lang="en-AU" dirty="0"/>
              <a:t>Frederic Ozanam as </a:t>
            </a:r>
            <a:br>
              <a:rPr lang="en-AU" dirty="0"/>
            </a:br>
            <a:r>
              <a:rPr lang="en-AU" dirty="0"/>
              <a:t>Model of Holiness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460" y="640079"/>
            <a:ext cx="1847080" cy="2456360"/>
          </a:xfrm>
          <a:prstGeom prst="rect">
            <a:avLst/>
          </a:prstGeom>
        </p:spPr>
      </p:pic>
    </p:spTree>
    <p:extLst>
      <p:ext uri="{BB962C8B-B14F-4D97-AF65-F5344CB8AC3E}">
        <p14:creationId xmlns:p14="http://schemas.microsoft.com/office/powerpoint/2010/main" val="90551310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0" b="100000" l="593" r="98516"/>
                    </a14:imgEffect>
                  </a14:imgLayer>
                </a14:imgProps>
              </a:ext>
              <a:ext uri="{28A0092B-C50C-407E-A947-70E740481C1C}">
                <a14:useLocalDpi xmlns:a14="http://schemas.microsoft.com/office/drawing/2010/main" val="0"/>
              </a:ext>
            </a:extLst>
          </a:blip>
          <a:srcRect r="6628" b="1"/>
          <a:stretch/>
        </p:blipFill>
        <p:spPr>
          <a:xfrm>
            <a:off x="642" y="10"/>
            <a:ext cx="6096000" cy="6857990"/>
          </a:xfrm>
          <a:prstGeom prst="rect">
            <a:avLst/>
          </a:prstGeom>
        </p:spPr>
      </p:pic>
      <p:sp>
        <p:nvSpPr>
          <p:cNvPr id="3" name="Content Placeholder 2"/>
          <p:cNvSpPr>
            <a:spLocks noGrp="1"/>
          </p:cNvSpPr>
          <p:nvPr>
            <p:ph idx="1"/>
          </p:nvPr>
        </p:nvSpPr>
        <p:spPr>
          <a:xfrm>
            <a:off x="6743941" y="976129"/>
            <a:ext cx="4804931" cy="4919815"/>
          </a:xfrm>
        </p:spPr>
        <p:txBody>
          <a:bodyPr anchor="ctr">
            <a:normAutofit/>
          </a:bodyPr>
          <a:lstStyle/>
          <a:p>
            <a:pPr marL="0" indent="0">
              <a:buNone/>
            </a:pPr>
            <a:r>
              <a:rPr lang="en-AU" dirty="0"/>
              <a:t>I…believe worship to be the expression of faith, the symbol of hope, the earthly result of the love of God. For that reason I practice it as much as I can and according to the best habits given me from childhood, and find in prayer and the sacraments the needed sustenance for my moral life amid temptations of a consuming imagination and fantasizing world. </a:t>
            </a:r>
          </a:p>
        </p:txBody>
      </p:sp>
    </p:spTree>
    <p:extLst>
      <p:ext uri="{BB962C8B-B14F-4D97-AF65-F5344CB8AC3E}">
        <p14:creationId xmlns:p14="http://schemas.microsoft.com/office/powerpoint/2010/main" val="266332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06062" y="2291262"/>
            <a:ext cx="8779512" cy="2879256"/>
          </a:xfrm>
        </p:spPr>
        <p:txBody>
          <a:bodyPr>
            <a:normAutofit/>
          </a:bodyPr>
          <a:lstStyle/>
          <a:p>
            <a:pPr marL="0" indent="0">
              <a:buNone/>
            </a:pPr>
            <a:r>
              <a:rPr lang="en-AU">
                <a:solidFill>
                  <a:srgbClr val="404040"/>
                </a:solidFill>
              </a:rPr>
              <a:t>…heard the call of holiness; he knew that call and the challenge to grow in the divine life which he had received when he was baptized. He pursued holiness first as a single male, then as a married man and father of a family. Frederic understood that unity with Jesus Christ depended on his willingness and readiness to chooser Him at progressively deeper levels whether it be daily or during each stage of his existence. Frederic was a man of exceptional piety throughout his entire life. </a:t>
            </a:r>
          </a:p>
        </p:txBody>
      </p:sp>
    </p:spTree>
    <p:extLst>
      <p:ext uri="{BB962C8B-B14F-4D97-AF65-F5344CB8AC3E}">
        <p14:creationId xmlns:p14="http://schemas.microsoft.com/office/powerpoint/2010/main" val="178699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r="17292"/>
          <a:stretch/>
        </p:blipFill>
        <p:spPr>
          <a:xfrm>
            <a:off x="-79145" y="-189528"/>
            <a:ext cx="7969134" cy="7250535"/>
          </a:xfrm>
          <a:prstGeom prst="rect">
            <a:avLst/>
          </a:prstGeom>
        </p:spPr>
      </p:pic>
      <p:sp>
        <p:nvSpPr>
          <p:cNvPr id="9" name="Rectangle 8">
            <a:extLst>
              <a:ext uri="{FF2B5EF4-FFF2-40B4-BE49-F238E27FC236}">
                <a16:creationId xmlns:a16="http://schemas.microsoft.com/office/drawing/2014/main" id="{9291BAA3-FE23-4A48-BA9E-EF0D56A83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42273" y="973600"/>
            <a:ext cx="3374136" cy="4924280"/>
          </a:xfrm>
        </p:spPr>
        <p:txBody>
          <a:bodyPr anchor="ctr">
            <a:normAutofit/>
          </a:bodyPr>
          <a:lstStyle/>
          <a:p>
            <a:pPr marL="0" indent="0">
              <a:buNone/>
            </a:pPr>
            <a:r>
              <a:rPr lang="en-AU">
                <a:solidFill>
                  <a:srgbClr val="FFFFFF"/>
                </a:solidFill>
              </a:rPr>
              <a:t>Beyond doubt Providence does not need us for the execution of its merciful designs, but we, we need it and it promises us its assistance only on the condition of our efforts.</a:t>
            </a:r>
          </a:p>
        </p:txBody>
      </p:sp>
    </p:spTree>
    <p:extLst>
      <p:ext uri="{BB962C8B-B14F-4D97-AF65-F5344CB8AC3E}">
        <p14:creationId xmlns:p14="http://schemas.microsoft.com/office/powerpoint/2010/main" val="179108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06062" y="2291262"/>
            <a:ext cx="8779512" cy="2879256"/>
          </a:xfrm>
        </p:spPr>
        <p:txBody>
          <a:bodyPr>
            <a:normAutofit/>
          </a:bodyPr>
          <a:lstStyle/>
          <a:p>
            <a:pPr marL="0" indent="0">
              <a:buNone/>
            </a:pPr>
            <a:r>
              <a:rPr lang="en-AU">
                <a:solidFill>
                  <a:srgbClr val="404040"/>
                </a:solidFill>
              </a:rPr>
              <a:t>Yes, we are unprofitable servants, but we are servants, and wages are given according to the quality of work we are doing in the vineyard of the Lord in the portion assigned to us. Yes, life is despicable if we consider it according to how we use it, but not if we recognize how we could use it, if we consider it as the most perfect work of the Creator, as the sacred vestments with which the Savior has willed to clothe himself: life then is worthy of reverence and love. </a:t>
            </a:r>
          </a:p>
        </p:txBody>
      </p:sp>
    </p:spTree>
    <p:extLst>
      <p:ext uri="{BB962C8B-B14F-4D97-AF65-F5344CB8AC3E}">
        <p14:creationId xmlns:p14="http://schemas.microsoft.com/office/powerpoint/2010/main" val="2989622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13837" r="3693"/>
          <a:stretch/>
        </p:blipFill>
        <p:spPr>
          <a:xfrm>
            <a:off x="4650909" y="10"/>
            <a:ext cx="7541090" cy="6857989"/>
          </a:xfrm>
          <a:prstGeom prst="rect">
            <a:avLst/>
          </a:prstGeom>
        </p:spPr>
      </p:pic>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3468" y="1511208"/>
            <a:ext cx="3363974" cy="3415622"/>
          </a:xfrm>
        </p:spPr>
        <p:txBody>
          <a:bodyPr>
            <a:normAutofit fontScale="85000" lnSpcReduction="10000"/>
          </a:bodyPr>
          <a:lstStyle/>
          <a:p>
            <a:pPr marL="0" indent="0">
              <a:buNone/>
            </a:pPr>
            <a:r>
              <a:rPr lang="en-AU" sz="3500" b="1" dirty="0">
                <a:solidFill>
                  <a:schemeClr val="bg1"/>
                </a:solidFill>
              </a:rPr>
              <a:t>Have you had periods of doubt? </a:t>
            </a:r>
          </a:p>
          <a:p>
            <a:pPr marL="0" indent="0">
              <a:buNone/>
            </a:pPr>
            <a:endParaRPr lang="en-AU" sz="3500" b="1" dirty="0">
              <a:solidFill>
                <a:schemeClr val="bg1"/>
              </a:solidFill>
            </a:endParaRPr>
          </a:p>
          <a:p>
            <a:pPr marL="0" indent="0">
              <a:buNone/>
            </a:pPr>
            <a:r>
              <a:rPr lang="en-AU" sz="3500" b="1" dirty="0">
                <a:solidFill>
                  <a:schemeClr val="bg1"/>
                </a:solidFill>
              </a:rPr>
              <a:t>Who and what helped you through these periods?</a:t>
            </a:r>
            <a:endParaRPr lang="en-AU" sz="3500" dirty="0">
              <a:solidFill>
                <a:schemeClr val="bg1"/>
              </a:solidFill>
            </a:endParaRPr>
          </a:p>
          <a:p>
            <a:pPr marL="0" indent="0">
              <a:buNone/>
            </a:pPr>
            <a:endParaRPr lang="en-AU" dirty="0">
              <a:solidFill>
                <a:schemeClr val="bg1"/>
              </a:solidFill>
            </a:endParaRPr>
          </a:p>
        </p:txBody>
      </p:sp>
    </p:spTree>
    <p:extLst>
      <p:ext uri="{BB962C8B-B14F-4D97-AF65-F5344CB8AC3E}">
        <p14:creationId xmlns:p14="http://schemas.microsoft.com/office/powerpoint/2010/main" val="359749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978776"/>
            <a:ext cx="5925310" cy="1174991"/>
          </a:xfrm>
        </p:spPr>
        <p:txBody>
          <a:bodyPr>
            <a:normAutofit/>
          </a:bodyPr>
          <a:lstStyle/>
          <a:p>
            <a:r>
              <a:rPr lang="en-AU" sz="2400"/>
              <a:t>Vocation</a:t>
            </a:r>
          </a:p>
        </p:txBody>
      </p:sp>
      <p:sp>
        <p:nvSpPr>
          <p:cNvPr id="3" name="Content Placeholder 2"/>
          <p:cNvSpPr>
            <a:spLocks noGrp="1"/>
          </p:cNvSpPr>
          <p:nvPr>
            <p:ph idx="1"/>
          </p:nvPr>
        </p:nvSpPr>
        <p:spPr>
          <a:xfrm>
            <a:off x="804672" y="2640692"/>
            <a:ext cx="5925310" cy="3255252"/>
          </a:xfrm>
        </p:spPr>
        <p:txBody>
          <a:bodyPr>
            <a:normAutofit/>
          </a:bodyPr>
          <a:lstStyle/>
          <a:p>
            <a:pPr marL="0" indent="0">
              <a:buNone/>
            </a:pPr>
            <a:r>
              <a:rPr lang="en-AU" dirty="0"/>
              <a:t>To fortify myself against such a fate, and to inoculate myself against such a contagion, to steep myself in the love of solitude and liberty, I have just concluded a pilgrimage with my brother to the monks of the Grand Chartreuse. </a:t>
            </a:r>
          </a:p>
        </p:txBody>
      </p:sp>
      <p:pic>
        <p:nvPicPr>
          <p:cNvPr id="4" name="Picture 3"/>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0100" r="24400" b="2"/>
          <a:stretch/>
        </p:blipFill>
        <p:spPr>
          <a:xfrm>
            <a:off x="7534654" y="10"/>
            <a:ext cx="4657345" cy="6857990"/>
          </a:xfrm>
          <a:prstGeom prst="rect">
            <a:avLst/>
          </a:prstGeom>
        </p:spPr>
      </p:pic>
    </p:spTree>
    <p:extLst>
      <p:ext uri="{BB962C8B-B14F-4D97-AF65-F5344CB8AC3E}">
        <p14:creationId xmlns:p14="http://schemas.microsoft.com/office/powerpoint/2010/main" val="19638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423" r="1" b="6305"/>
          <a:stretch/>
        </p:blipFill>
        <p:spPr>
          <a:xfrm>
            <a:off x="4650909" y="10"/>
            <a:ext cx="7541090" cy="6857989"/>
          </a:xfrm>
          <a:prstGeom prst="rect">
            <a:avLst/>
          </a:prstGeom>
        </p:spPr>
      </p:pic>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AU">
                <a:solidFill>
                  <a:schemeClr val="bg1"/>
                </a:solidFill>
              </a:rPr>
              <a:t>Amelie</a:t>
            </a:r>
          </a:p>
        </p:txBody>
      </p:sp>
      <p:sp>
        <p:nvSpPr>
          <p:cNvPr id="3" name="Content Placeholder 2"/>
          <p:cNvSpPr>
            <a:spLocks noGrp="1"/>
          </p:cNvSpPr>
          <p:nvPr>
            <p:ph idx="1"/>
          </p:nvPr>
        </p:nvSpPr>
        <p:spPr>
          <a:xfrm>
            <a:off x="643468" y="2638044"/>
            <a:ext cx="3363974" cy="3415622"/>
          </a:xfrm>
        </p:spPr>
        <p:txBody>
          <a:bodyPr>
            <a:normAutofit/>
          </a:bodyPr>
          <a:lstStyle/>
          <a:p>
            <a:r>
              <a:rPr lang="en-AU">
                <a:solidFill>
                  <a:schemeClr val="bg1"/>
                </a:solidFill>
              </a:rPr>
              <a:t>May God guard the woman he seems to have chosen for me, and whose smile is the first ray of sunshine that I have had in my life since, the death of my dear father.</a:t>
            </a:r>
          </a:p>
        </p:txBody>
      </p:sp>
    </p:spTree>
    <p:extLst>
      <p:ext uri="{BB962C8B-B14F-4D97-AF65-F5344CB8AC3E}">
        <p14:creationId xmlns:p14="http://schemas.microsoft.com/office/powerpoint/2010/main" val="127715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0" y="978776"/>
            <a:ext cx="3044953" cy="1174991"/>
          </a:xfrm>
        </p:spPr>
        <p:txBody>
          <a:bodyPr>
            <a:normAutofit/>
          </a:bodyPr>
          <a:lstStyle/>
          <a:p>
            <a:r>
              <a:rPr lang="en-AU" sz="2000"/>
              <a:t>Marie</a:t>
            </a:r>
          </a:p>
        </p:txBody>
      </p:sp>
      <p:sp>
        <p:nvSpPr>
          <p:cNvPr id="3" name="Content Placeholder 2"/>
          <p:cNvSpPr>
            <a:spLocks noGrp="1"/>
          </p:cNvSpPr>
          <p:nvPr>
            <p:ph idx="1"/>
          </p:nvPr>
        </p:nvSpPr>
        <p:spPr>
          <a:xfrm>
            <a:off x="804670" y="2640692"/>
            <a:ext cx="3044952" cy="3255252"/>
          </a:xfrm>
        </p:spPr>
        <p:txBody>
          <a:bodyPr>
            <a:normAutofit/>
          </a:bodyPr>
          <a:lstStyle/>
          <a:p>
            <a:pPr marL="0" indent="0">
              <a:buNone/>
            </a:pPr>
            <a:r>
              <a:rPr lang="en-AU" sz="1600"/>
              <a:t>So many graces stabilized my vocation in this world and put an end to keeping my family apart. A new grace arrived to make me know probably the greatest joy that one can experience her below: I’m a father.</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292" r="-2" b="-2"/>
          <a:stretch/>
        </p:blipFill>
        <p:spPr>
          <a:xfrm>
            <a:off x="4654296" y="10"/>
            <a:ext cx="7537704" cy="6857990"/>
          </a:xfrm>
          <a:prstGeom prst="rect">
            <a:avLst/>
          </a:prstGeom>
        </p:spPr>
      </p:pic>
    </p:spTree>
    <p:extLst>
      <p:ext uri="{BB962C8B-B14F-4D97-AF65-F5344CB8AC3E}">
        <p14:creationId xmlns:p14="http://schemas.microsoft.com/office/powerpoint/2010/main" val="262713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672" y="2640692"/>
            <a:ext cx="5925310" cy="3255252"/>
          </a:xfrm>
        </p:spPr>
        <p:txBody>
          <a:bodyPr>
            <a:normAutofit/>
          </a:bodyPr>
          <a:lstStyle/>
          <a:p>
            <a:pPr marL="0" indent="0">
              <a:buNone/>
            </a:pPr>
            <a:r>
              <a:rPr lang="en-AU" b="1" dirty="0"/>
              <a:t>Reflect on your own vocation story and what experiences have led you to find your path in life. </a:t>
            </a:r>
            <a:endParaRPr lang="en-AU" dirty="0"/>
          </a:p>
          <a:p>
            <a:pPr marL="0" indent="0">
              <a:buNone/>
            </a:pPr>
            <a:endParaRPr lang="en-AU" dirty="0"/>
          </a:p>
        </p:txBody>
      </p:sp>
      <p:pic>
        <p:nvPicPr>
          <p:cNvPr id="4" name="Picture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25568" r="23498"/>
          <a:stretch/>
        </p:blipFill>
        <p:spPr>
          <a:xfrm>
            <a:off x="7534654" y="10"/>
            <a:ext cx="4657345" cy="6857990"/>
          </a:xfrm>
          <a:prstGeom prst="rect">
            <a:avLst/>
          </a:prstGeom>
        </p:spPr>
      </p:pic>
    </p:spTree>
    <p:extLst>
      <p:ext uri="{BB962C8B-B14F-4D97-AF65-F5344CB8AC3E}">
        <p14:creationId xmlns:p14="http://schemas.microsoft.com/office/powerpoint/2010/main" val="381214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978776"/>
            <a:ext cx="5925310" cy="1174991"/>
          </a:xfrm>
        </p:spPr>
        <p:txBody>
          <a:bodyPr>
            <a:normAutofit/>
          </a:bodyPr>
          <a:lstStyle/>
          <a:p>
            <a:r>
              <a:rPr lang="en-AU" sz="2400"/>
              <a:t>Friendship</a:t>
            </a:r>
          </a:p>
        </p:txBody>
      </p:sp>
      <p:sp>
        <p:nvSpPr>
          <p:cNvPr id="3" name="Content Placeholder 2"/>
          <p:cNvSpPr>
            <a:spLocks noGrp="1"/>
          </p:cNvSpPr>
          <p:nvPr>
            <p:ph idx="1"/>
          </p:nvPr>
        </p:nvSpPr>
        <p:spPr>
          <a:xfrm>
            <a:off x="804672" y="2640692"/>
            <a:ext cx="5925310" cy="3255252"/>
          </a:xfrm>
        </p:spPr>
        <p:txBody>
          <a:bodyPr>
            <a:normAutofit/>
          </a:bodyPr>
          <a:lstStyle/>
          <a:p>
            <a:r>
              <a:rPr lang="en-AU" dirty="0"/>
              <a:t>friendship has acquired and sacred rights, enjoyments which never give out. Relatives and friends are the two sorts of companions that God has given us along the road of life. </a:t>
            </a:r>
          </a:p>
        </p:txBody>
      </p:sp>
      <p:pic>
        <p:nvPicPr>
          <p:cNvPr id="4" name="Picture 3"/>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24513" r="24215" b="2"/>
          <a:stretch/>
        </p:blipFill>
        <p:spPr>
          <a:xfrm>
            <a:off x="7534654" y="10"/>
            <a:ext cx="4657345" cy="6857990"/>
          </a:xfrm>
          <a:prstGeom prst="rect">
            <a:avLst/>
          </a:prstGeom>
        </p:spPr>
      </p:pic>
    </p:spTree>
    <p:extLst>
      <p:ext uri="{BB962C8B-B14F-4D97-AF65-F5344CB8AC3E}">
        <p14:creationId xmlns:p14="http://schemas.microsoft.com/office/powerpoint/2010/main" val="140960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F4680D4-DEE2-49EE-AF90-EFEAF50AE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n-AU" dirty="0"/>
              <a:t>Family</a:t>
            </a:r>
          </a:p>
        </p:txBody>
      </p:sp>
      <p:sp>
        <p:nvSpPr>
          <p:cNvPr id="3" name="Content Placeholder 2"/>
          <p:cNvSpPr>
            <a:spLocks noGrp="1"/>
          </p:cNvSpPr>
          <p:nvPr>
            <p:ph idx="1"/>
          </p:nvPr>
        </p:nvSpPr>
        <p:spPr>
          <a:xfrm>
            <a:off x="804671" y="2858703"/>
            <a:ext cx="5285791" cy="3042547"/>
          </a:xfrm>
        </p:spPr>
        <p:txBody>
          <a:bodyPr>
            <a:normAutofit/>
          </a:bodyPr>
          <a:lstStyle/>
          <a:p>
            <a:r>
              <a:rPr lang="en-AU">
                <a:solidFill>
                  <a:srgbClr val="FFFFFF"/>
                </a:solidFill>
              </a:rPr>
              <a:t>My father was an extremely strong character, but a great heart, tender, compassionate and very sensitive, full of courage, honor and dedication. </a:t>
            </a:r>
          </a:p>
          <a:p>
            <a:r>
              <a:rPr lang="en-AU">
                <a:solidFill>
                  <a:srgbClr val="FFFFFF"/>
                </a:solidFill>
              </a:rPr>
              <a:t>…the faith, a noble character and a strong sense of justice, a tireless charity for the poor. </a:t>
            </a:r>
          </a:p>
        </p:txBody>
      </p:sp>
      <p:sp>
        <p:nvSpPr>
          <p:cNvPr id="11" name="Rectangle 10">
            <a:extLst>
              <a:ext uri="{FF2B5EF4-FFF2-40B4-BE49-F238E27FC236}">
                <a16:creationId xmlns:a16="http://schemas.microsoft.com/office/drawing/2014/main" id="{50C52EE1-5085-4960-AD29-A926E62E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15AA94-C237-4412-B37B-EB317D2B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974" y="970949"/>
            <a:ext cx="3012628" cy="4599432"/>
          </a:xfrm>
          <a:prstGeom prst="rect">
            <a:avLst/>
          </a:prstGeom>
        </p:spPr>
      </p:pic>
    </p:spTree>
    <p:extLst>
      <p:ext uri="{BB962C8B-B14F-4D97-AF65-F5344CB8AC3E}">
        <p14:creationId xmlns:p14="http://schemas.microsoft.com/office/powerpoint/2010/main" val="1572678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06062" y="2291262"/>
            <a:ext cx="8779512" cy="2879256"/>
          </a:xfrm>
        </p:spPr>
        <p:txBody>
          <a:bodyPr>
            <a:normAutofit/>
          </a:bodyPr>
          <a:lstStyle/>
          <a:p>
            <a:pPr marL="0" indent="0">
              <a:buNone/>
            </a:pPr>
            <a:r>
              <a:rPr lang="en-AU">
                <a:solidFill>
                  <a:srgbClr val="404040"/>
                </a:solidFill>
              </a:rPr>
              <a:t>I realized that you are somewhat reticent with me on just one point, since you doubtless fear to open your soul to me: I mean, to speak about faith! I am certain that in this matter, revolutions have occurred in your spirit that you never told me about, and in which nevertheless, I would love to take part, not, of course, to teach you – I couldn’t do that, but to share your worries a little and to offer some  consolation.” </a:t>
            </a:r>
          </a:p>
        </p:txBody>
      </p:sp>
    </p:spTree>
    <p:extLst>
      <p:ext uri="{BB962C8B-B14F-4D97-AF65-F5344CB8AC3E}">
        <p14:creationId xmlns:p14="http://schemas.microsoft.com/office/powerpoint/2010/main" val="297056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Hands holding each other's wrists and interlinked to form a circle">
            <a:extLst>
              <a:ext uri="{FF2B5EF4-FFF2-40B4-BE49-F238E27FC236}">
                <a16:creationId xmlns:a16="http://schemas.microsoft.com/office/drawing/2014/main" id="{0369C689-61AB-7AE0-F752-499FC87273A2}"/>
              </a:ext>
            </a:extLst>
          </p:cNvPr>
          <p:cNvPicPr>
            <a:picLocks noChangeAspect="1"/>
          </p:cNvPicPr>
          <p:nvPr/>
        </p:nvPicPr>
        <p:blipFill rotWithShape="1">
          <a:blip r:embed="rId2">
            <a:duotone>
              <a:schemeClr val="accent5">
                <a:shade val="45000"/>
                <a:satMod val="135000"/>
              </a:schemeClr>
              <a:prstClr val="white"/>
            </a:duotone>
          </a:blip>
          <a:srcRect l="22150" r="18515" b="-1"/>
          <a:stretch/>
        </p:blipFill>
        <p:spPr>
          <a:xfrm>
            <a:off x="642" y="10"/>
            <a:ext cx="6096000" cy="6857990"/>
          </a:xfrm>
          <a:prstGeom prst="rect">
            <a:avLst/>
          </a:prstGeom>
        </p:spPr>
      </p:pic>
      <p:sp>
        <p:nvSpPr>
          <p:cNvPr id="3" name="Content Placeholder 2"/>
          <p:cNvSpPr>
            <a:spLocks noGrp="1"/>
          </p:cNvSpPr>
          <p:nvPr>
            <p:ph idx="1"/>
          </p:nvPr>
        </p:nvSpPr>
        <p:spPr>
          <a:xfrm>
            <a:off x="6743941" y="976129"/>
            <a:ext cx="4804931" cy="4919815"/>
          </a:xfrm>
        </p:spPr>
        <p:txBody>
          <a:bodyPr anchor="ctr">
            <a:normAutofit/>
          </a:bodyPr>
          <a:lstStyle/>
          <a:p>
            <a:pPr marL="0" indent="0">
              <a:buNone/>
            </a:pPr>
            <a:r>
              <a:rPr lang="en-AU" dirty="0"/>
              <a:t>He laid out his convictions with a frankness and simplicity that we never (ever?) dare to proclaim and even less hand on to others, even when we are in a small group or at a Conference meeting.</a:t>
            </a:r>
          </a:p>
          <a:p>
            <a:pPr marL="0" indent="0">
              <a:buNone/>
            </a:pPr>
            <a:endParaRPr lang="en-AU" dirty="0"/>
          </a:p>
          <a:p>
            <a:pPr marL="0" indent="0">
              <a:buNone/>
            </a:pPr>
            <a:r>
              <a:rPr lang="en-AU" b="1" dirty="0"/>
              <a:t>This is a challenge for us. </a:t>
            </a:r>
          </a:p>
          <a:p>
            <a:pPr marL="0" indent="0">
              <a:buNone/>
            </a:pPr>
            <a:r>
              <a:rPr lang="en-AU" b="1" dirty="0"/>
              <a:t>How do we challenge members to share their faith? </a:t>
            </a:r>
          </a:p>
          <a:p>
            <a:pPr marL="0" indent="0">
              <a:buNone/>
            </a:pPr>
            <a:r>
              <a:rPr lang="en-AU" b="1" dirty="0"/>
              <a:t>What can we do to encourage this?</a:t>
            </a:r>
          </a:p>
          <a:p>
            <a:pPr marL="0" indent="0">
              <a:buNone/>
            </a:pPr>
            <a:endParaRPr lang="en-AU" dirty="0"/>
          </a:p>
        </p:txBody>
      </p:sp>
    </p:spTree>
    <p:extLst>
      <p:ext uri="{BB962C8B-B14F-4D97-AF65-F5344CB8AC3E}">
        <p14:creationId xmlns:p14="http://schemas.microsoft.com/office/powerpoint/2010/main" val="254207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8561" r="32105" b="-1"/>
          <a:stretch/>
        </p:blipFill>
        <p:spPr>
          <a:xfrm>
            <a:off x="-1" y="-124680"/>
            <a:ext cx="6354619" cy="7148936"/>
          </a:xfrm>
          <a:prstGeom prst="rect">
            <a:avLst/>
          </a:prstGeom>
        </p:spPr>
      </p:pic>
      <p:sp>
        <p:nvSpPr>
          <p:cNvPr id="3" name="Content Placeholder 2"/>
          <p:cNvSpPr>
            <a:spLocks noGrp="1"/>
          </p:cNvSpPr>
          <p:nvPr>
            <p:ph idx="1"/>
          </p:nvPr>
        </p:nvSpPr>
        <p:spPr>
          <a:xfrm>
            <a:off x="6743941" y="976129"/>
            <a:ext cx="4804931" cy="4919815"/>
          </a:xfrm>
        </p:spPr>
        <p:txBody>
          <a:bodyPr anchor="ctr">
            <a:normAutofit/>
          </a:bodyPr>
          <a:lstStyle/>
          <a:p>
            <a:pPr marL="0" indent="0">
              <a:buNone/>
            </a:pPr>
            <a:r>
              <a:rPr lang="en-AU" dirty="0"/>
              <a:t>I feel better when I have poured out my heart into the heart of a friend who is a better person than I am. Without realising it in this way you are doing me some good; and these lines that you will read in a few days will have strengthened my heart and will energise my for some time.</a:t>
            </a:r>
          </a:p>
        </p:txBody>
      </p:sp>
    </p:spTree>
    <p:extLst>
      <p:ext uri="{BB962C8B-B14F-4D97-AF65-F5344CB8AC3E}">
        <p14:creationId xmlns:p14="http://schemas.microsoft.com/office/powerpoint/2010/main" val="354072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19620" r="29446"/>
          <a:stretch/>
        </p:blipFill>
        <p:spPr>
          <a:xfrm>
            <a:off x="20" y="10"/>
            <a:ext cx="4657325" cy="6857990"/>
          </a:xfrm>
          <a:prstGeom prst="rect">
            <a:avLst/>
          </a:prstGeom>
        </p:spPr>
      </p:pic>
      <p:sp>
        <p:nvSpPr>
          <p:cNvPr id="3" name="Content Placeholder 2"/>
          <p:cNvSpPr>
            <a:spLocks noGrp="1"/>
          </p:cNvSpPr>
          <p:nvPr>
            <p:ph idx="1"/>
          </p:nvPr>
        </p:nvSpPr>
        <p:spPr>
          <a:xfrm>
            <a:off x="5445496" y="2640692"/>
            <a:ext cx="5925310" cy="3255252"/>
          </a:xfrm>
        </p:spPr>
        <p:txBody>
          <a:bodyPr>
            <a:normAutofit/>
          </a:bodyPr>
          <a:lstStyle/>
          <a:p>
            <a:pPr marL="0" indent="0">
              <a:buNone/>
            </a:pPr>
            <a:r>
              <a:rPr lang="en-AU" dirty="0"/>
              <a:t>Once we discover the full light of Christ’s love, we realize that each of the loves in our own lives had always contained a ray of that light, and we understand its ultimate destination.</a:t>
            </a:r>
          </a:p>
          <a:p>
            <a:pPr marL="0" indent="0">
              <a:buNone/>
            </a:pPr>
            <a:r>
              <a:rPr lang="en-AU" dirty="0"/>
              <a:t>Lumen Fidei</a:t>
            </a:r>
          </a:p>
        </p:txBody>
      </p:sp>
    </p:spTree>
    <p:extLst>
      <p:ext uri="{BB962C8B-B14F-4D97-AF65-F5344CB8AC3E}">
        <p14:creationId xmlns:p14="http://schemas.microsoft.com/office/powerpoint/2010/main" val="3222292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alphaModFix amt="4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728" b="16769"/>
          <a:stretch/>
        </p:blipFill>
        <p:spPr>
          <a:xfrm>
            <a:off x="20" y="10"/>
            <a:ext cx="12191980" cy="6857990"/>
          </a:xfrm>
          <a:prstGeom prst="rect">
            <a:avLst/>
          </a:prstGeom>
        </p:spPr>
      </p:pic>
      <p:sp>
        <p:nvSpPr>
          <p:cNvPr id="3" name="Content Placeholder 2"/>
          <p:cNvSpPr>
            <a:spLocks noGrp="1"/>
          </p:cNvSpPr>
          <p:nvPr>
            <p:ph idx="1"/>
          </p:nvPr>
        </p:nvSpPr>
        <p:spPr>
          <a:xfrm>
            <a:off x="849745" y="1588656"/>
            <a:ext cx="10021455" cy="4151372"/>
          </a:xfrm>
        </p:spPr>
        <p:txBody>
          <a:bodyPr>
            <a:normAutofit fontScale="92500" lnSpcReduction="10000"/>
          </a:bodyPr>
          <a:lstStyle/>
          <a:p>
            <a:pPr marL="0" indent="0" algn="ctr">
              <a:buNone/>
            </a:pPr>
            <a:r>
              <a:rPr lang="en-AU" sz="3200" b="1" dirty="0"/>
              <a:t>Frederic was someone who built community wherever he went. </a:t>
            </a:r>
          </a:p>
          <a:p>
            <a:pPr marL="0" indent="0" algn="ctr">
              <a:buNone/>
            </a:pPr>
            <a:endParaRPr lang="en-AU" sz="3200" b="1" dirty="0"/>
          </a:p>
          <a:p>
            <a:pPr marL="0" indent="0" algn="ctr">
              <a:buNone/>
            </a:pPr>
            <a:r>
              <a:rPr lang="en-AU" sz="3200" b="1" dirty="0"/>
              <a:t>How many of us are able to say the same? </a:t>
            </a:r>
          </a:p>
          <a:p>
            <a:pPr marL="0" indent="0" algn="ctr">
              <a:buNone/>
            </a:pPr>
            <a:endParaRPr lang="en-AU" sz="3200" b="1" dirty="0"/>
          </a:p>
          <a:p>
            <a:pPr marL="0" indent="0" algn="ctr">
              <a:buNone/>
            </a:pPr>
            <a:r>
              <a:rPr lang="en-AU" sz="3200" b="1" dirty="0"/>
              <a:t>Does our faith show through in our relationships?</a:t>
            </a:r>
          </a:p>
          <a:p>
            <a:pPr marL="0" indent="0" algn="ctr">
              <a:buNone/>
            </a:pPr>
            <a:r>
              <a:rPr lang="en-AU" sz="3200" b="1" dirty="0"/>
              <a:t> </a:t>
            </a:r>
          </a:p>
          <a:p>
            <a:pPr marL="0" indent="0" algn="ctr">
              <a:buNone/>
            </a:pPr>
            <a:r>
              <a:rPr lang="en-AU" sz="3200" b="1" dirty="0"/>
              <a:t>What kind of role models are we for other Vincentians?</a:t>
            </a:r>
            <a:endParaRPr lang="en-AU" sz="3200" dirty="0"/>
          </a:p>
          <a:p>
            <a:pPr marL="0" indent="0">
              <a:buNone/>
            </a:pPr>
            <a:endParaRPr lang="en-AU" dirty="0"/>
          </a:p>
        </p:txBody>
      </p:sp>
    </p:spTree>
    <p:extLst>
      <p:ext uri="{BB962C8B-B14F-4D97-AF65-F5344CB8AC3E}">
        <p14:creationId xmlns:p14="http://schemas.microsoft.com/office/powerpoint/2010/main" val="178273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AU" dirty="0"/>
              <a:t>The Society</a:t>
            </a:r>
          </a:p>
        </p:txBody>
      </p:sp>
      <p:sp>
        <p:nvSpPr>
          <p:cNvPr id="3" name="Content Placeholder 2"/>
          <p:cNvSpPr>
            <a:spLocks noGrp="1"/>
          </p:cNvSpPr>
          <p:nvPr>
            <p:ph idx="1"/>
          </p:nvPr>
        </p:nvSpPr>
        <p:spPr>
          <a:xfrm>
            <a:off x="1706062" y="2291262"/>
            <a:ext cx="8779512" cy="2879256"/>
          </a:xfrm>
        </p:spPr>
        <p:txBody>
          <a:bodyPr>
            <a:normAutofit/>
          </a:bodyPr>
          <a:lstStyle/>
          <a:p>
            <a:pPr marL="0" indent="0">
              <a:buNone/>
            </a:pPr>
            <a:r>
              <a:rPr lang="en-AU">
                <a:solidFill>
                  <a:srgbClr val="404040"/>
                </a:solidFill>
              </a:rPr>
              <a:t>We understand very well that charity must be done in secret, the work must be unobtrusive. Here we are not strangers to one another; what we have done has been accomplished with the co-operation of one another. The principal end of our association is to do everything with one heart and one soul, of a sort that we recount to one another the different services we have delivered not to be adulated but to give advice and mutual encouragement, to give better service. </a:t>
            </a:r>
          </a:p>
        </p:txBody>
      </p:sp>
    </p:spTree>
    <p:extLst>
      <p:ext uri="{BB962C8B-B14F-4D97-AF65-F5344CB8AC3E}">
        <p14:creationId xmlns:p14="http://schemas.microsoft.com/office/powerpoint/2010/main" val="300294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t="102" r="-2" b="20179"/>
          <a:stretch/>
        </p:blipFill>
        <p:spPr>
          <a:xfrm>
            <a:off x="20" y="10"/>
            <a:ext cx="6086621" cy="6857990"/>
          </a:xfrm>
          <a:prstGeom prst="rect">
            <a:avLst/>
          </a:prstGeom>
        </p:spPr>
      </p:pic>
      <p:sp>
        <p:nvSpPr>
          <p:cNvPr id="3" name="Content Placeholder 2"/>
          <p:cNvSpPr>
            <a:spLocks noGrp="1"/>
          </p:cNvSpPr>
          <p:nvPr>
            <p:ph idx="1"/>
          </p:nvPr>
        </p:nvSpPr>
        <p:spPr>
          <a:xfrm>
            <a:off x="6900672" y="2640692"/>
            <a:ext cx="4486656" cy="3255252"/>
          </a:xfrm>
        </p:spPr>
        <p:txBody>
          <a:bodyPr>
            <a:normAutofit/>
          </a:bodyPr>
          <a:lstStyle/>
          <a:p>
            <a:pPr marL="0" indent="0">
              <a:buNone/>
            </a:pPr>
            <a:r>
              <a:rPr lang="en-AU" dirty="0"/>
              <a:t>Charity does not consist so much in distributing bread as the manner in which it is distributed. </a:t>
            </a:r>
          </a:p>
        </p:txBody>
      </p:sp>
    </p:spTree>
    <p:extLst>
      <p:ext uri="{BB962C8B-B14F-4D97-AF65-F5344CB8AC3E}">
        <p14:creationId xmlns:p14="http://schemas.microsoft.com/office/powerpoint/2010/main" val="3840454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6761" r="1631" b="1"/>
          <a:stretch/>
        </p:blipFill>
        <p:spPr>
          <a:xfrm>
            <a:off x="20" y="10"/>
            <a:ext cx="7537684" cy="6857990"/>
          </a:xfrm>
          <a:prstGeom prst="rect">
            <a:avLst/>
          </a:prstGeom>
        </p:spPr>
      </p:pic>
      <p:sp>
        <p:nvSpPr>
          <p:cNvPr id="9" name="Rectangle 8">
            <a:extLst>
              <a:ext uri="{FF2B5EF4-FFF2-40B4-BE49-F238E27FC236}">
                <a16:creationId xmlns:a16="http://schemas.microsoft.com/office/drawing/2014/main" id="{9291BAA3-FE23-4A48-BA9E-EF0D56A83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42273" y="973600"/>
            <a:ext cx="3374136" cy="4924280"/>
          </a:xfrm>
        </p:spPr>
        <p:txBody>
          <a:bodyPr anchor="ctr">
            <a:normAutofit/>
          </a:bodyPr>
          <a:lstStyle/>
          <a:p>
            <a:pPr marL="0" indent="0">
              <a:buNone/>
            </a:pPr>
            <a:r>
              <a:rPr lang="en-AU">
                <a:solidFill>
                  <a:srgbClr val="FFFFFF"/>
                </a:solidFill>
              </a:rPr>
              <a:t>But do you not think that our charitable society itself in order to survive must make these changes, and the spirit of intimacy on which it is built and the daily growth it can only be achieved by breaking it up into groups which would have a common centre and from time to time general assemblies! </a:t>
            </a:r>
          </a:p>
        </p:txBody>
      </p:sp>
    </p:spTree>
    <p:extLst>
      <p:ext uri="{BB962C8B-B14F-4D97-AF65-F5344CB8AC3E}">
        <p14:creationId xmlns:p14="http://schemas.microsoft.com/office/powerpoint/2010/main" val="1433477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245" r="-2" b="7755"/>
          <a:stretch/>
        </p:blipFill>
        <p:spPr>
          <a:xfrm>
            <a:off x="952454" y="536306"/>
            <a:ext cx="6009660" cy="5798867"/>
          </a:xfrm>
          <a:prstGeom prst="rect">
            <a:avLst/>
          </a:prstGeom>
        </p:spPr>
      </p:pic>
      <p:sp>
        <p:nvSpPr>
          <p:cNvPr id="9" name="Rectangle 8">
            <a:extLst>
              <a:ext uri="{FF2B5EF4-FFF2-40B4-BE49-F238E27FC236}">
                <a16:creationId xmlns:a16="http://schemas.microsoft.com/office/drawing/2014/main" id="{9291BAA3-FE23-4A48-BA9E-EF0D56A83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42273" y="973600"/>
            <a:ext cx="3374136" cy="4924280"/>
          </a:xfrm>
        </p:spPr>
        <p:txBody>
          <a:bodyPr anchor="ctr">
            <a:normAutofit/>
          </a:bodyPr>
          <a:lstStyle/>
          <a:p>
            <a:pPr marL="0" indent="0">
              <a:buNone/>
            </a:pPr>
            <a:r>
              <a:rPr lang="en-AU" dirty="0">
                <a:solidFill>
                  <a:srgbClr val="FFFFFF"/>
                </a:solidFill>
              </a:rPr>
              <a:t>I am very rash to propose my young man’s ideas to you who have a long experience in charity and who are so radically acquainted with our needs and those of the poor.  </a:t>
            </a:r>
          </a:p>
        </p:txBody>
      </p:sp>
    </p:spTree>
    <p:extLst>
      <p:ext uri="{BB962C8B-B14F-4D97-AF65-F5344CB8AC3E}">
        <p14:creationId xmlns:p14="http://schemas.microsoft.com/office/powerpoint/2010/main" val="986878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0745" r="26365" b="-1"/>
          <a:stretch/>
        </p:blipFill>
        <p:spPr>
          <a:xfrm>
            <a:off x="642" y="10"/>
            <a:ext cx="6096000"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6743941" y="976129"/>
            <a:ext cx="4804931" cy="4919815"/>
          </a:xfrm>
        </p:spPr>
        <p:txBody>
          <a:bodyPr anchor="ctr">
            <a:normAutofit/>
          </a:bodyPr>
          <a:lstStyle/>
          <a:p>
            <a:pPr marL="0" indent="0">
              <a:buNone/>
            </a:pPr>
            <a:r>
              <a:rPr lang="en-AU" dirty="0"/>
              <a:t>This dear Society is also my family. It is, after God, what kept me in the faith, when I had lost my good and pious parents. I love it, and will hold it in the deepest part of my heart. </a:t>
            </a:r>
          </a:p>
        </p:txBody>
      </p:sp>
    </p:spTree>
    <p:extLst>
      <p:ext uri="{BB962C8B-B14F-4D97-AF65-F5344CB8AC3E}">
        <p14:creationId xmlns:p14="http://schemas.microsoft.com/office/powerpoint/2010/main" val="307032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964692"/>
            <a:ext cx="4476806" cy="1188720"/>
          </a:xfrm>
        </p:spPr>
        <p:txBody>
          <a:bodyPr>
            <a:normAutofit/>
          </a:bodyPr>
          <a:lstStyle/>
          <a:p>
            <a:r>
              <a:rPr lang="en-AU" dirty="0"/>
              <a:t>Mother</a:t>
            </a:r>
          </a:p>
        </p:txBody>
      </p:sp>
      <p:sp>
        <p:nvSpPr>
          <p:cNvPr id="3" name="Content Placeholder 2"/>
          <p:cNvSpPr>
            <a:spLocks noGrp="1"/>
          </p:cNvSpPr>
          <p:nvPr>
            <p:ph idx="1"/>
          </p:nvPr>
        </p:nvSpPr>
        <p:spPr>
          <a:xfrm>
            <a:off x="803244" y="2638044"/>
            <a:ext cx="4492932" cy="3263206"/>
          </a:xfrm>
        </p:spPr>
        <p:txBody>
          <a:bodyPr>
            <a:normAutofit/>
          </a:bodyPr>
          <a:lstStyle/>
          <a:p>
            <a:pPr marL="0" indent="0">
              <a:buNone/>
            </a:pPr>
            <a:r>
              <a:rPr lang="en-AU"/>
              <a:t>Frederic Ozanam learned the secret of visiting poor families by accompanying his mother through the streets of Saint-Pierre parish. He knew the poor years before his personal involvement as a member of the Society of Saint Vincent de Paul.</a:t>
            </a:r>
            <a:endParaRPr lang="en-AU" dirty="0"/>
          </a:p>
        </p:txBody>
      </p:sp>
      <p:sp>
        <p:nvSpPr>
          <p:cNvPr id="15" name="Rectangle 8">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0">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other and her baby symbol Royalty Free Vector Image">
            <a:extLst>
              <a:ext uri="{FF2B5EF4-FFF2-40B4-BE49-F238E27FC236}">
                <a16:creationId xmlns:a16="http://schemas.microsoft.com/office/drawing/2014/main" id="{0124E9C5-1B25-B511-04A5-334D7BD5D3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067"/>
          <a:stretch/>
        </p:blipFill>
        <p:spPr bwMode="auto">
          <a:xfrm>
            <a:off x="6351801" y="1128683"/>
            <a:ext cx="4624288" cy="450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896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AD0565-53CD-4D7C-A6AE-8DCFB6761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1" y="1290025"/>
            <a:ext cx="5291327" cy="1188720"/>
          </a:xfrm>
          <a:solidFill>
            <a:srgbClr val="FFFFFF"/>
          </a:solidFill>
          <a:ln>
            <a:solidFill>
              <a:srgbClr val="404040"/>
            </a:solidFill>
          </a:ln>
        </p:spPr>
        <p:txBody>
          <a:bodyPr>
            <a:normAutofit/>
          </a:bodyPr>
          <a:lstStyle/>
          <a:p>
            <a:r>
              <a:rPr lang="en-AU" dirty="0"/>
              <a:t>A Man for Today</a:t>
            </a:r>
          </a:p>
        </p:txBody>
      </p:sp>
      <p:sp>
        <p:nvSpPr>
          <p:cNvPr id="3" name="Content Placeholder 2"/>
          <p:cNvSpPr>
            <a:spLocks noGrp="1"/>
          </p:cNvSpPr>
          <p:nvPr>
            <p:ph idx="1"/>
          </p:nvPr>
        </p:nvSpPr>
        <p:spPr>
          <a:xfrm>
            <a:off x="804671" y="2858703"/>
            <a:ext cx="5285791" cy="3042547"/>
          </a:xfrm>
        </p:spPr>
        <p:txBody>
          <a:bodyPr>
            <a:normAutofit/>
          </a:bodyPr>
          <a:lstStyle/>
          <a:p>
            <a:pPr marL="0" indent="0">
              <a:buNone/>
            </a:pPr>
            <a:r>
              <a:rPr lang="en-AU">
                <a:solidFill>
                  <a:srgbClr val="FFFFFF"/>
                </a:solidFill>
              </a:rPr>
              <a:t>His spirituality fulfills the dual commandments of Jesus: "love God and love your neighbor as yourself." Frederic combined these into one mandate of love, after his patron, St. Vincent de Paul. For Frederic, as for Vincent, love was love; there was one love. </a:t>
            </a:r>
          </a:p>
          <a:p>
            <a:pPr marL="0" indent="0">
              <a:buNone/>
            </a:pPr>
            <a:r>
              <a:rPr lang="en-AU">
                <a:solidFill>
                  <a:srgbClr val="FFFFFF"/>
                </a:solidFill>
              </a:rPr>
              <a:t>					Fr Ronald Ramson</a:t>
            </a:r>
          </a:p>
        </p:txBody>
      </p:sp>
      <p:sp>
        <p:nvSpPr>
          <p:cNvPr id="11" name="Rectangle 10">
            <a:extLst>
              <a:ext uri="{FF2B5EF4-FFF2-40B4-BE49-F238E27FC236}">
                <a16:creationId xmlns:a16="http://schemas.microsoft.com/office/drawing/2014/main" id="{0B6CB841-CBA1-4DF4-8C19-4C7DDB03A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3FD6306-603B-410E-AFCF-2EA2E0639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2"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r="5011" b="-3"/>
          <a:stretch/>
        </p:blipFill>
        <p:spPr>
          <a:xfrm>
            <a:off x="8020812" y="1126397"/>
            <a:ext cx="3044952" cy="4288536"/>
          </a:xfrm>
          <a:prstGeom prst="rect">
            <a:avLst/>
          </a:prstGeom>
        </p:spPr>
      </p:pic>
    </p:spTree>
    <p:extLst>
      <p:ext uri="{BB962C8B-B14F-4D97-AF65-F5344CB8AC3E}">
        <p14:creationId xmlns:p14="http://schemas.microsoft.com/office/powerpoint/2010/main" val="1124061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alphaModFix amt="40000"/>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0" y="10"/>
            <a:ext cx="12191980" cy="6857990"/>
          </a:xfrm>
          <a:prstGeom prst="rect">
            <a:avLst/>
          </a:prstGeom>
        </p:spPr>
      </p:pic>
      <p:sp>
        <p:nvSpPr>
          <p:cNvPr id="3" name="Content Placeholder 2"/>
          <p:cNvSpPr>
            <a:spLocks noGrp="1"/>
          </p:cNvSpPr>
          <p:nvPr>
            <p:ph idx="1"/>
          </p:nvPr>
        </p:nvSpPr>
        <p:spPr>
          <a:xfrm>
            <a:off x="2231136" y="1021681"/>
            <a:ext cx="7729728" cy="3101983"/>
          </a:xfrm>
        </p:spPr>
        <p:txBody>
          <a:bodyPr>
            <a:normAutofit/>
          </a:bodyPr>
          <a:lstStyle/>
          <a:p>
            <a:pPr marL="0" indent="0">
              <a:buNone/>
            </a:pPr>
            <a:r>
              <a:rPr lang="en-AU" dirty="0"/>
              <a:t>But the fact remains: Frederic was an apostle- one sent forth -to alleviate the spiritual and material misery of his less fortunate brothers and sisters. He was sent by God the service of truth. </a:t>
            </a:r>
          </a:p>
          <a:p>
            <a:pPr marL="0" indent="0">
              <a:buNone/>
            </a:pPr>
            <a:r>
              <a:rPr lang="en-AU" dirty="0"/>
              <a:t>			Fr Ronald Ramson</a:t>
            </a:r>
          </a:p>
        </p:txBody>
      </p:sp>
    </p:spTree>
    <p:extLst>
      <p:ext uri="{BB962C8B-B14F-4D97-AF65-F5344CB8AC3E}">
        <p14:creationId xmlns:p14="http://schemas.microsoft.com/office/powerpoint/2010/main" val="222970506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9106" r="12858" b="1"/>
          <a:stretch/>
        </p:blipFill>
        <p:spPr>
          <a:xfrm>
            <a:off x="20" y="6750"/>
            <a:ext cx="7537684" cy="6857990"/>
          </a:xfrm>
          <a:prstGeom prst="rect">
            <a:avLst/>
          </a:prstGeom>
        </p:spPr>
      </p:pic>
      <p:sp>
        <p:nvSpPr>
          <p:cNvPr id="9" name="Rectangle 8">
            <a:extLst>
              <a:ext uri="{FF2B5EF4-FFF2-40B4-BE49-F238E27FC236}">
                <a16:creationId xmlns:a16="http://schemas.microsoft.com/office/drawing/2014/main" id="{68D8C857-9447-4941-8520-9A44A926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42273" y="973600"/>
            <a:ext cx="3374136" cy="4924280"/>
          </a:xfrm>
        </p:spPr>
        <p:txBody>
          <a:bodyPr anchor="ctr">
            <a:normAutofit/>
          </a:bodyPr>
          <a:lstStyle/>
          <a:p>
            <a:pPr marL="0" indent="0">
              <a:buNone/>
            </a:pPr>
            <a:r>
              <a:rPr lang="en-AU">
                <a:solidFill>
                  <a:srgbClr val="FFFFFF"/>
                </a:solidFill>
              </a:rPr>
              <a:t>The spirituality of Frederic Ozanam is that of the person in the pew who burns with the desire to love God and neighbor and who, also, wants to put into practice that love. The spirituality of Frederic Ozanam is that of prayer and action, each supporting and fostering the other. </a:t>
            </a:r>
          </a:p>
          <a:p>
            <a:pPr marL="0" indent="0">
              <a:buNone/>
            </a:pPr>
            <a:r>
              <a:rPr lang="en-AU">
                <a:solidFill>
                  <a:srgbClr val="FFFFFF"/>
                </a:solidFill>
              </a:rPr>
              <a:t>				Fr Ronald Ramson</a:t>
            </a:r>
          </a:p>
        </p:txBody>
      </p:sp>
    </p:spTree>
    <p:extLst>
      <p:ext uri="{BB962C8B-B14F-4D97-AF65-F5344CB8AC3E}">
        <p14:creationId xmlns:p14="http://schemas.microsoft.com/office/powerpoint/2010/main" val="5893340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1807" y="964692"/>
            <a:ext cx="5894832" cy="1188720"/>
          </a:xfrm>
        </p:spPr>
        <p:txBody>
          <a:bodyPr>
            <a:normAutofit/>
          </a:bodyPr>
          <a:lstStyle/>
          <a:p>
            <a:r>
              <a:rPr lang="en-AU" dirty="0"/>
              <a:t>Character</a:t>
            </a:r>
          </a:p>
        </p:txBody>
      </p:sp>
      <p:sp>
        <p:nvSpPr>
          <p:cNvPr id="9" name="Rectangle 8">
            <a:extLst>
              <a:ext uri="{FF2B5EF4-FFF2-40B4-BE49-F238E27FC236}">
                <a16:creationId xmlns:a16="http://schemas.microsoft.com/office/drawing/2014/main" id="{C7EC7370-FF9F-4131-8812-2123F5D9D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315"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3377563-4FF6-4DD0-B84A-CFBB8D783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907"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92284" y="1293275"/>
            <a:ext cx="3198845" cy="4279392"/>
          </a:xfrm>
          <a:prstGeom prst="rect">
            <a:avLst/>
          </a:prstGeom>
        </p:spPr>
      </p:pic>
      <p:sp>
        <p:nvSpPr>
          <p:cNvPr id="3" name="Content Placeholder 2"/>
          <p:cNvSpPr>
            <a:spLocks noGrp="1"/>
          </p:cNvSpPr>
          <p:nvPr>
            <p:ph idx="1"/>
          </p:nvPr>
        </p:nvSpPr>
        <p:spPr>
          <a:xfrm>
            <a:off x="5380378" y="2638044"/>
            <a:ext cx="5963317" cy="3263206"/>
          </a:xfrm>
        </p:spPr>
        <p:txBody>
          <a:bodyPr>
            <a:normAutofit/>
          </a:bodyPr>
          <a:lstStyle/>
          <a:p>
            <a:r>
              <a:rPr lang="en-AU" dirty="0"/>
              <a:t>As for the bad, I reduce it to four predominant faults: pride, impatience, weakness, and an extreme meticulousness. </a:t>
            </a:r>
          </a:p>
          <a:p>
            <a:r>
              <a:rPr lang="en-AU" dirty="0"/>
              <a:t>As to the good in me, it is this: a heart which I think not perverse, an intention ordinarily excellent, but which often fails in certain circumstances, and a desire to do well that dominates me overall. </a:t>
            </a:r>
          </a:p>
        </p:txBody>
      </p:sp>
    </p:spTree>
    <p:extLst>
      <p:ext uri="{BB962C8B-B14F-4D97-AF65-F5344CB8AC3E}">
        <p14:creationId xmlns:p14="http://schemas.microsoft.com/office/powerpoint/2010/main" val="330098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6" y="643467"/>
            <a:ext cx="6242719" cy="1728044"/>
          </a:xfrm>
          <a:noFill/>
          <a:ln>
            <a:solidFill>
              <a:schemeClr val="bg1"/>
            </a:solidFill>
          </a:ln>
        </p:spPr>
        <p:txBody>
          <a:bodyPr wrap="square">
            <a:normAutofit/>
          </a:bodyPr>
          <a:lstStyle/>
          <a:p>
            <a:r>
              <a:rPr lang="en-AU">
                <a:solidFill>
                  <a:schemeClr val="bg1"/>
                </a:solidFill>
              </a:rPr>
              <a:t>Faith</a:t>
            </a:r>
          </a:p>
        </p:txBody>
      </p:sp>
      <p:sp>
        <p:nvSpPr>
          <p:cNvPr id="3" name="Content Placeholder 2"/>
          <p:cNvSpPr>
            <a:spLocks noGrp="1"/>
          </p:cNvSpPr>
          <p:nvPr>
            <p:ph idx="1"/>
          </p:nvPr>
        </p:nvSpPr>
        <p:spPr>
          <a:xfrm>
            <a:off x="643467" y="2638044"/>
            <a:ext cx="6242715" cy="3415622"/>
          </a:xfrm>
        </p:spPr>
        <p:txBody>
          <a:bodyPr>
            <a:normAutofit/>
          </a:bodyPr>
          <a:lstStyle/>
          <a:p>
            <a:r>
              <a:rPr lang="en-AU">
                <a:solidFill>
                  <a:schemeClr val="bg1"/>
                </a:solidFill>
              </a:rPr>
              <a:t>After constantly listening to unbelievers and to expressions of unbelief, I commenced to ask myself why I believed. I began to entertain doubt, and yet I wished to believe.</a:t>
            </a:r>
          </a:p>
        </p:txBody>
      </p:sp>
      <p:pic>
        <p:nvPicPr>
          <p:cNvPr id="4" name="Picture 3"/>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451186" y="785004"/>
            <a:ext cx="4834280" cy="4983792"/>
          </a:xfrm>
          <a:prstGeom prst="rect">
            <a:avLst/>
          </a:prstGeom>
        </p:spPr>
      </p:pic>
    </p:spTree>
    <p:extLst>
      <p:ext uri="{BB962C8B-B14F-4D97-AF65-F5344CB8AC3E}">
        <p14:creationId xmlns:p14="http://schemas.microsoft.com/office/powerpoint/2010/main" val="323077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0" b="99482" l="0" r="98223"/>
                    </a14:imgEffect>
                    <a14:imgEffect>
                      <a14:saturation sat="0"/>
                    </a14:imgEffect>
                  </a14:imgLayer>
                </a14:imgProps>
              </a:ext>
              <a:ext uri="{28A0092B-C50C-407E-A947-70E740481C1C}">
                <a14:useLocalDpi xmlns:a14="http://schemas.microsoft.com/office/drawing/2010/main" val="0"/>
              </a:ext>
            </a:extLst>
          </a:blip>
          <a:srcRect t="5119" r="-1" b="2012"/>
          <a:stretch/>
        </p:blipFill>
        <p:spPr>
          <a:xfrm>
            <a:off x="20" y="10"/>
            <a:ext cx="7537684" cy="6857990"/>
          </a:xfrm>
          <a:prstGeom prst="rect">
            <a:avLst/>
          </a:prstGeom>
        </p:spPr>
      </p:pic>
      <p:sp>
        <p:nvSpPr>
          <p:cNvPr id="9" name="Rectangle 8">
            <a:extLst>
              <a:ext uri="{FF2B5EF4-FFF2-40B4-BE49-F238E27FC236}">
                <a16:creationId xmlns:a16="http://schemas.microsoft.com/office/drawing/2014/main" id="{9291BAA3-FE23-4A48-BA9E-EF0D56A83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42273" y="973600"/>
            <a:ext cx="3374136" cy="4924280"/>
          </a:xfrm>
        </p:spPr>
        <p:txBody>
          <a:bodyPr anchor="ctr">
            <a:normAutofit/>
          </a:bodyPr>
          <a:lstStyle/>
          <a:p>
            <a:r>
              <a:rPr lang="en-AU">
                <a:solidFill>
                  <a:srgbClr val="FFFFFF"/>
                </a:solidFill>
              </a:rPr>
              <a:t>The lack of certitude about my eternal destiny left me no rest. It was then that a priest philosopher saved me. He put order and light into my thoughts. From then on, I believed with a certain faith and, touched by such a rare gift, I promised God to devote my days to the service of the truth that was giving me peace.</a:t>
            </a:r>
          </a:p>
        </p:txBody>
      </p:sp>
    </p:spTree>
    <p:extLst>
      <p:ext uri="{BB962C8B-B14F-4D97-AF65-F5344CB8AC3E}">
        <p14:creationId xmlns:p14="http://schemas.microsoft.com/office/powerpoint/2010/main" val="38918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978776"/>
            <a:ext cx="5925310" cy="1174991"/>
          </a:xfrm>
        </p:spPr>
        <p:txBody>
          <a:bodyPr>
            <a:normAutofit/>
          </a:bodyPr>
          <a:lstStyle/>
          <a:p>
            <a:r>
              <a:rPr lang="en-AU" sz="2400"/>
              <a:t>Lumen Fidei</a:t>
            </a:r>
          </a:p>
        </p:txBody>
      </p:sp>
      <p:sp>
        <p:nvSpPr>
          <p:cNvPr id="3" name="Content Placeholder 2"/>
          <p:cNvSpPr>
            <a:spLocks noGrp="1"/>
          </p:cNvSpPr>
          <p:nvPr>
            <p:ph idx="1"/>
          </p:nvPr>
        </p:nvSpPr>
        <p:spPr>
          <a:xfrm>
            <a:off x="804672" y="2640692"/>
            <a:ext cx="5925310" cy="3255252"/>
          </a:xfrm>
        </p:spPr>
        <p:txBody>
          <a:bodyPr>
            <a:normAutofit/>
          </a:bodyPr>
          <a:lstStyle/>
          <a:p>
            <a:pPr marL="0" indent="0">
              <a:buNone/>
            </a:pPr>
            <a:r>
              <a:rPr lang="en-AU" dirty="0"/>
              <a:t>Transformed by this love, we gain fresh vision, new eyes, to see; we realise that it contains a great promise of fulfilment. And that a vision of the future opens up before us. Faith, received from God as a supernatural gift, becomes a light for our way, guiding our journey through time.</a:t>
            </a:r>
          </a:p>
          <a:p>
            <a:pPr marL="0" indent="0">
              <a:buNone/>
            </a:pPr>
            <a:endParaRPr lang="en-AU"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6588" b="19726"/>
          <a:stretch/>
        </p:blipFill>
        <p:spPr>
          <a:xfrm rot="10800000">
            <a:off x="7534654" y="10"/>
            <a:ext cx="4657345" cy="6857990"/>
          </a:xfrm>
          <a:prstGeom prst="rect">
            <a:avLst/>
          </a:prstGeom>
        </p:spPr>
      </p:pic>
    </p:spTree>
    <p:extLst>
      <p:ext uri="{BB962C8B-B14F-4D97-AF65-F5344CB8AC3E}">
        <p14:creationId xmlns:p14="http://schemas.microsoft.com/office/powerpoint/2010/main" val="88489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706062" y="2291262"/>
            <a:ext cx="8779512" cy="2879256"/>
          </a:xfrm>
        </p:spPr>
        <p:txBody>
          <a:bodyPr>
            <a:normAutofit/>
          </a:bodyPr>
          <a:lstStyle/>
          <a:p>
            <a:pPr marL="0" indent="0">
              <a:buNone/>
            </a:pPr>
            <a:r>
              <a:rPr lang="en-AU">
                <a:solidFill>
                  <a:srgbClr val="404040"/>
                </a:solidFill>
              </a:rPr>
              <a:t>If you knew how weak I am! …How I pass from ambitious presumption to discouragement and inaction! What vanity of thought, what puniness of works! What daily abuse of divine graces! What infidelity to generous inspirations! What loss of precious time!...Providence has embraced me with such great solicitude, it has provided me so handsomely with the benefits of education, it has lavished on me such good parents, wise teachers, exemplary friends, that often I am led to reflect that it wishes from me something more than common virtue; and meanwhile…my soul is like a sterile shore which the waves of heaven overflow without fertilizing.</a:t>
            </a:r>
          </a:p>
        </p:txBody>
      </p:sp>
    </p:spTree>
    <p:extLst>
      <p:ext uri="{BB962C8B-B14F-4D97-AF65-F5344CB8AC3E}">
        <p14:creationId xmlns:p14="http://schemas.microsoft.com/office/powerpoint/2010/main" val="138029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672" y="2640692"/>
            <a:ext cx="5925310" cy="3255252"/>
          </a:xfrm>
        </p:spPr>
        <p:txBody>
          <a:bodyPr>
            <a:normAutofit/>
          </a:bodyPr>
          <a:lstStyle/>
          <a:p>
            <a:pPr marL="0" indent="0">
              <a:buNone/>
            </a:pPr>
            <a:r>
              <a:rPr lang="en-AU" dirty="0"/>
              <a:t>…piety seems to me a yoke, prayer a lip-habit, Christian practices the last branch to which I cling to save myself from falling into the abyss, but the fruit of which I cannot gather.</a:t>
            </a:r>
          </a:p>
        </p:txBody>
      </p:sp>
      <p:pic>
        <p:nvPicPr>
          <p:cNvPr id="4" name="Picture 3"/>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2429" r="13955"/>
          <a:stretch/>
        </p:blipFill>
        <p:spPr>
          <a:xfrm>
            <a:off x="7534655" y="10"/>
            <a:ext cx="4657345" cy="6857990"/>
          </a:xfrm>
          <a:prstGeom prst="rect">
            <a:avLst/>
          </a:prstGeom>
        </p:spPr>
      </p:pic>
    </p:spTree>
    <p:extLst>
      <p:ext uri="{BB962C8B-B14F-4D97-AF65-F5344CB8AC3E}">
        <p14:creationId xmlns:p14="http://schemas.microsoft.com/office/powerpoint/2010/main" val="266098190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94C16BBE87C94DA93B9BD6E75291F3" ma:contentTypeVersion="13" ma:contentTypeDescription="Create a new document." ma:contentTypeScope="" ma:versionID="193bf641c79128c37c6764942c54d15b">
  <xsd:schema xmlns:xsd="http://www.w3.org/2001/XMLSchema" xmlns:xs="http://www.w3.org/2001/XMLSchema" xmlns:p="http://schemas.microsoft.com/office/2006/metadata/properties" xmlns:ns2="4690a795-f21e-4b7b-8d1a-7e94d6b69746" xmlns:ns3="723d6732-34fe-47f3-aa85-330b4c357a03" targetNamespace="http://schemas.microsoft.com/office/2006/metadata/properties" ma:root="true" ma:fieldsID="e5387f82831572ffba7838c16858bd26" ns2:_="" ns3:_="">
    <xsd:import namespace="4690a795-f21e-4b7b-8d1a-7e94d6b69746"/>
    <xsd:import namespace="723d6732-34fe-47f3-aa85-330b4c357a0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0a795-f21e-4b7b-8d1a-7e94d6b69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e9b9404-e72a-4351-b1fa-0cbc25905e6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3d6732-34fe-47f3-aa85-330b4c357a03" elementFormDefault="qualified">
    <xsd:import namespace="http://schemas.microsoft.com/office/2006/documentManagement/types"/>
    <xsd:import namespace="http://schemas.microsoft.com/office/infopath/2007/PartnerControls"/>
    <xsd:element name="TaxCatchAll" ma:index="17" nillable="true" ma:displayName="Taxonomy Catch All Column" ma:description="" ma:hidden="true" ma:list="{fccf73e2-5007-41c0-8d07-c7c580af5049}" ma:internalName="TaxCatchAll" ma:showField="CatchAllData" ma:web="723d6732-34fe-47f3-aa85-330b4c357a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oject Document" ma:contentTypeID="0x010100F11B04EFEED17A4881869C310E832AA7003FCDE0F6610D7F4D93DF1AA4D4E7EC29" ma:contentTypeVersion="4" ma:contentTypeDescription="" ma:contentTypeScope="" ma:versionID="616568b39762aa8c1d636d43c3164d9d">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4fd6e5b46c5e5d04ab5cf10b38d2f748" ns1:_="" ns2:_="">
    <xsd:import namespace="http://schemas.microsoft.com/sharepoint/v3"/>
    <xsd:import namespace="http://schemas.microsoft.com/sharepoint/v3/fields"/>
    <xsd:element name="properties">
      <xsd:complexType>
        <xsd:sequence>
          <xsd:element name="documentManagement">
            <xsd:complexType>
              <xsd:all>
                <xsd:element ref="ns1:PercentComplete" minOccurs="0"/>
                <xsd:element ref="ns1:WorkAddress" minOccurs="0"/>
                <xsd:element ref="ns1:WorkCity" minOccurs="0"/>
                <xsd:element ref="ns1:WorkCountry" minOccurs="0"/>
                <xsd:element ref="ns2:TaskDueDate" minOccurs="0"/>
                <xsd:element ref="ns1:Job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ercentComplete" ma:index="8" nillable="true" ma:displayName="% Complete" ma:internalName="PercentComplete" ma:percentage="TRUE">
      <xsd:simpleType>
        <xsd:restriction base="dms:Number">
          <xsd:maxInclusive value="1"/>
          <xsd:minInclusive value="0"/>
        </xsd:restriction>
      </xsd:simpleType>
    </xsd:element>
    <xsd:element name="WorkAddress" ma:index="9" nillable="true" ma:displayName="Address" ma:internalName="WorkAddress">
      <xsd:simpleType>
        <xsd:restriction base="dms:Note">
          <xsd:maxLength value="255"/>
        </xsd:restriction>
      </xsd:simpleType>
    </xsd:element>
    <xsd:element name="WorkCity" ma:index="10" nillable="true" ma:displayName="City" ma:internalName="WorkCity">
      <xsd:simpleType>
        <xsd:restriction base="dms:Text"/>
      </xsd:simpleType>
    </xsd:element>
    <xsd:element name="WorkCountry" ma:index="11" nillable="true" ma:displayName="Country/Region" ma:internalName="WorkCountry">
      <xsd:simpleType>
        <xsd:restriction base="dms:Text"/>
      </xsd:simpleType>
    </xsd:element>
    <xsd:element name="JobTitle" ma:index="13" nillable="true" ma:displayName="Job Title" ma:internalName="JobTitl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TaskDueDate" ma:index="12" nillable="true" ma:displayName="Due Date" ma:format="DateOnly" ma:internalName="TaskDu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4690a795-f21e-4b7b-8d1a-7e94d6b69746">
      <Terms xmlns="http://schemas.microsoft.com/office/infopath/2007/PartnerControls"/>
    </lcf76f155ced4ddcb4097134ff3c332f>
    <TaxCatchAll xmlns="723d6732-34fe-47f3-aa85-330b4c357a03" xsi:nil="true"/>
  </documentManagement>
</p:properties>
</file>

<file path=customXml/itemProps1.xml><?xml version="1.0" encoding="utf-8"?>
<ds:datastoreItem xmlns:ds="http://schemas.openxmlformats.org/officeDocument/2006/customXml" ds:itemID="{1C65F42C-3FFA-4B2B-B365-D0931AA6BD3B}"/>
</file>

<file path=customXml/itemProps2.xml><?xml version="1.0" encoding="utf-8"?>
<ds:datastoreItem xmlns:ds="http://schemas.openxmlformats.org/officeDocument/2006/customXml" ds:itemID="{6D61A365-263E-452D-BC87-DBB4973AC22A}">
  <ds:schemaRefs>
    <ds:schemaRef ds:uri="http://schemas.microsoft.com/sharepoint/v3/contenttype/forms"/>
  </ds:schemaRefs>
</ds:datastoreItem>
</file>

<file path=customXml/itemProps3.xml><?xml version="1.0" encoding="utf-8"?>
<ds:datastoreItem xmlns:ds="http://schemas.openxmlformats.org/officeDocument/2006/customXml" ds:itemID="{591F9F52-C0CC-45D7-BA79-76AE4AA451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3172D63-795D-40CD-89B8-09F7E5CC01EB}">
  <ds:schemaRefs>
    <ds:schemaRef ds:uri="http://schemas.microsoft.com/sharepoint/v3/fields"/>
    <ds:schemaRef ds:uri="http://schemas.microsoft.com/office/2006/documentManagement/types"/>
    <ds:schemaRef ds:uri="http://purl.org/dc/elements/1.1/"/>
    <ds:schemaRef ds:uri="http://purl.org/dc/dcmitype/"/>
    <ds:schemaRef ds:uri="http://schemas.microsoft.com/sharepoint/v3"/>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TM10001115[[fn=Parcel]]</Template>
  <TotalTime>231</TotalTime>
  <Words>1716</Words>
  <Application>Microsoft Office PowerPoint</Application>
  <PresentationFormat>Widescreen</PresentationFormat>
  <Paragraphs>61</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Gill Sans MT</vt:lpstr>
      <vt:lpstr>Parcel</vt:lpstr>
      <vt:lpstr>Frederic Ozanam as  Model of Holiness</vt:lpstr>
      <vt:lpstr>Family</vt:lpstr>
      <vt:lpstr>Mother</vt:lpstr>
      <vt:lpstr>Character</vt:lpstr>
      <vt:lpstr>Faith</vt:lpstr>
      <vt:lpstr>PowerPoint Presentation</vt:lpstr>
      <vt:lpstr>Lumen Fidei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Vocation</vt:lpstr>
      <vt:lpstr>Amelie</vt:lpstr>
      <vt:lpstr>Marie</vt:lpstr>
      <vt:lpstr>PowerPoint Presentation</vt:lpstr>
      <vt:lpstr>Friendship</vt:lpstr>
      <vt:lpstr>PowerPoint Presentation</vt:lpstr>
      <vt:lpstr>PowerPoint Presentation</vt:lpstr>
      <vt:lpstr>PowerPoint Presentation</vt:lpstr>
      <vt:lpstr>PowerPoint Presentation</vt:lpstr>
      <vt:lpstr>PowerPoint Presentation</vt:lpstr>
      <vt:lpstr>The Society</vt:lpstr>
      <vt:lpstr>PowerPoint Presentation</vt:lpstr>
      <vt:lpstr>PowerPoint Presentation</vt:lpstr>
      <vt:lpstr>PowerPoint Presentation</vt:lpstr>
      <vt:lpstr>PowerPoint Presentation</vt:lpstr>
      <vt:lpstr>A Man for Today</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Frederic Ozanam as  Model of Holiness</dc:title>
  <dc:creator>Therese Haywood</dc:creator>
  <cp:lastModifiedBy>Bernadette Scott</cp:lastModifiedBy>
  <cp:revision>17</cp:revision>
  <dcterms:created xsi:type="dcterms:W3CDTF">2018-10-16T22:09:34Z</dcterms:created>
  <dcterms:modified xsi:type="dcterms:W3CDTF">2023-05-06T02:23:52Z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0x010100B194C16BBE87C94DA93B9BD6E75291F3</vt:lpwstr>
  </property>
  <property fmtid="{D5CDD505-2E9C-101B-9397-08002B2CF9AE}" pid="3" name="Order">
    <vt:r8>37200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SIP_Label_36a5eb60-4059-4488-b04a-9ad280793a16_Enabled">
    <vt:lpwstr>true</vt:lpwstr>
  </property>
  <property fmtid="{D5CDD505-2E9C-101B-9397-08002B2CF9AE}" pid="11" name="MSIP_Label_36a5eb60-4059-4488-b04a-9ad280793a16_SetDate">
    <vt:lpwstr>2023-04-30T04:23:36Z</vt:lpwstr>
  </property>
  <property fmtid="{D5CDD505-2E9C-101B-9397-08002B2CF9AE}" pid="12" name="MSIP_Label_36a5eb60-4059-4488-b04a-9ad280793a16_Method">
    <vt:lpwstr>Standard</vt:lpwstr>
  </property>
  <property fmtid="{D5CDD505-2E9C-101B-9397-08002B2CF9AE}" pid="13" name="MSIP_Label_36a5eb60-4059-4488-b04a-9ad280793a16_Name">
    <vt:lpwstr>All Employees (unrestricted)</vt:lpwstr>
  </property>
  <property fmtid="{D5CDD505-2E9C-101B-9397-08002B2CF9AE}" pid="14" name="MSIP_Label_36a5eb60-4059-4488-b04a-9ad280793a16_SiteId">
    <vt:lpwstr>4cc1a18c-6a9a-42ff-a3ea-8bfca4cdb35f</vt:lpwstr>
  </property>
  <property fmtid="{D5CDD505-2E9C-101B-9397-08002B2CF9AE}" pid="15" name="MSIP_Label_36a5eb60-4059-4488-b04a-9ad280793a16_ActionId">
    <vt:lpwstr>1ac90fe6-5261-4f03-86c8-e815ea03be25</vt:lpwstr>
  </property>
  <property fmtid="{D5CDD505-2E9C-101B-9397-08002B2CF9AE}" pid="16" name="MSIP_Label_36a5eb60-4059-4488-b04a-9ad280793a16_ContentBits">
    <vt:lpwstr>0</vt:lpwstr>
  </property>
  <property fmtid="{D5CDD505-2E9C-101B-9397-08002B2CF9AE}" pid="17" name="_SourceUrl">
    <vt:lpwstr/>
  </property>
  <property fmtid="{D5CDD505-2E9C-101B-9397-08002B2CF9AE}" pid="18" name="_SharedFileIndex">
    <vt:lpwstr/>
  </property>
</Properties>
</file>