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29"/>
  </p:notesMasterIdLst>
  <p:sldIdLst>
    <p:sldId id="256" r:id="rId6"/>
    <p:sldId id="257" r:id="rId7"/>
    <p:sldId id="258" r:id="rId8"/>
    <p:sldId id="268" r:id="rId9"/>
    <p:sldId id="259" r:id="rId10"/>
    <p:sldId id="269" r:id="rId11"/>
    <p:sldId id="264" r:id="rId12"/>
    <p:sldId id="265" r:id="rId13"/>
    <p:sldId id="270" r:id="rId14"/>
    <p:sldId id="260" r:id="rId15"/>
    <p:sldId id="261" r:id="rId16"/>
    <p:sldId id="266" r:id="rId17"/>
    <p:sldId id="271" r:id="rId18"/>
    <p:sldId id="272" r:id="rId19"/>
    <p:sldId id="273" r:id="rId20"/>
    <p:sldId id="267" r:id="rId21"/>
    <p:sldId id="263" r:id="rId22"/>
    <p:sldId id="262" r:id="rId23"/>
    <p:sldId id="274" r:id="rId24"/>
    <p:sldId id="275" r:id="rId25"/>
    <p:sldId id="276" r:id="rId26"/>
    <p:sldId id="277"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E31EA-54DF-6597-6198-30A53CE16F3C}" v="208" dt="2023-05-14T07:53:53.501"/>
    <p1510:client id="{6F10EDEA-3517-C33A-F805-3390B2BEB58F}" v="16" dt="2023-05-14T08:00:35.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35" Type="http://schemas.microsoft.com/office/2015/10/relationships/revisionInfo" Target="revisionInfo.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845E0-21E8-440A-906D-2F0BA8F08972}" type="datetimeFigureOut">
              <a:t>5/14/2023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F8E01-8FDA-4E9D-B0C5-D73131899B76}" type="slidenum">
              <a:t>‹#›</a:t>
            </a:fld>
            <a:endParaRPr lang="en-US"/>
          </a:p>
        </p:txBody>
      </p:sp>
    </p:spTree>
    <p:extLst>
      <p:ext uri="{BB962C8B-B14F-4D97-AF65-F5344CB8AC3E}">
        <p14:creationId xmlns:p14="http://schemas.microsoft.com/office/powerpoint/2010/main" val="9025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vinformation.famvin.org/vincentian-spiritualit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2</a:t>
            </a:r>
            <a:endParaRPr lang="en-US"/>
          </a:p>
          <a:p>
            <a:r>
              <a:rPr lang="en-AU" b="1"/>
              <a:t>What is Spirituality?</a:t>
            </a:r>
            <a:endParaRPr lang="en-US"/>
          </a:p>
          <a:p>
            <a:r>
              <a:rPr lang="en-AU"/>
              <a:t>Spirituality can be a somewhat confusing term as it can be used in different ways. People say “I am spiritual but not religious”.  The dictionary describes spirituality as the nature of being spiritual and spiritual as relating to the human spirit or soul. </a:t>
            </a:r>
            <a:endParaRPr lang="en-US"/>
          </a:p>
          <a:p>
            <a:r>
              <a:rPr lang="en-AU" b="1"/>
              <a:t>How do you define spirituality?</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2</a:t>
            </a:fld>
            <a:endParaRPr lang="en-US"/>
          </a:p>
        </p:txBody>
      </p:sp>
    </p:spTree>
    <p:extLst>
      <p:ext uri="{BB962C8B-B14F-4D97-AF65-F5344CB8AC3E}">
        <p14:creationId xmlns:p14="http://schemas.microsoft.com/office/powerpoint/2010/main" val="387449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11</a:t>
            </a:r>
            <a:endParaRPr lang="en-US"/>
          </a:p>
          <a:p>
            <a:r>
              <a:rPr lang="en-AU" b="1"/>
              <a:t>St Louise – Vincent and in turn Vincentian spirituality were profoundly affected by St Louise.</a:t>
            </a:r>
            <a:endParaRPr lang="en-US"/>
          </a:p>
          <a:p>
            <a:r>
              <a:rPr lang="en-AU" b="1"/>
              <a:t>St Louise’s Story </a:t>
            </a:r>
            <a:endParaRPr lang="en-US"/>
          </a:p>
          <a:p>
            <a:r>
              <a:rPr lang="en-AU"/>
              <a:t>Louise de Marillac was born the illegitimate child of Louis de Marillac and an unknown mother. Her father recognised her as his child and provided for her. However, he remarried when she was 3 and she was not welcomed by her stepmother. She spent the first 12 years of her life at the Dominican convent at Poissy where she received a good education. Her Father died when she was 12 and she had to leave the convent and she went to a domestic school where she learnt many domestic skills. </a:t>
            </a:r>
            <a:endParaRPr lang="en-US"/>
          </a:p>
          <a:p>
            <a:r>
              <a:rPr lang="en-AU"/>
              <a:t>Louise wanted to enter religious life and approached the Capuchin sisters but was rejected.  Then her family arranged marriage for her to Antoine Le Gras. They had a happy marriage and soon had a son Michel.  Their happiness was, however, short lived because within a few years Antoine became ill. Louise slipped into depression feeling guilty because she had not lived up to her promise to become a nun. </a:t>
            </a:r>
            <a:endParaRPr lang="en-US"/>
          </a:p>
          <a:p>
            <a:r>
              <a:rPr lang="en-AU" b="1"/>
              <a:t>Light of Pentecost - </a:t>
            </a:r>
            <a:r>
              <a:rPr lang="en-AU"/>
              <a:t>it was about this time that Louise had a profound spiritual experience. She referred to this experience as her “Light of Pentecost”8. In this experience her mind was “mind was instantly freed of all doubt” and she was reassured that she should stay with her husband. She was also shown that “time would come when I would be in a position to make vows of poverty, chastity and obedience and that I would be in a small community where others would do the same.”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11</a:t>
            </a:fld>
            <a:endParaRPr lang="en-US"/>
          </a:p>
        </p:txBody>
      </p:sp>
    </p:spTree>
    <p:extLst>
      <p:ext uri="{BB962C8B-B14F-4D97-AF65-F5344CB8AC3E}">
        <p14:creationId xmlns:p14="http://schemas.microsoft.com/office/powerpoint/2010/main" val="317538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12</a:t>
            </a:r>
            <a:endParaRPr lang="en-US"/>
          </a:p>
          <a:p>
            <a:r>
              <a:rPr lang="en-AU"/>
              <a:t>Antoine died in 1625 and it was around this time that Louise met St Vincent. This relationship would prove to be incredibly important for both of them and for the service of the poor in France. Vincent supported and encouraged her while she grieved for her husband and found her way in the world as a widow and single mother. </a:t>
            </a:r>
            <a:endParaRPr lang="en-US"/>
          </a:p>
          <a:p>
            <a:r>
              <a:rPr lang="en-AU"/>
              <a:t> In 1629 Vincent sent her on mission to visit the Confraternities that he had started in various parishes throughout France. Louise was given the task of making sure that these Confraternities were following the Rules and providing for the sick poor appropriately.  We see here Louise’s prodigious talents for organisation and for teaching others were put to great use. In time there were younger women offering to give themselves to help the Charities, and this inspired Louise to take them into her home and begin the Daughters of Charity.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12</a:t>
            </a:fld>
            <a:endParaRPr lang="en-US"/>
          </a:p>
        </p:txBody>
      </p:sp>
    </p:spTree>
    <p:extLst>
      <p:ext uri="{BB962C8B-B14F-4D97-AF65-F5344CB8AC3E}">
        <p14:creationId xmlns:p14="http://schemas.microsoft.com/office/powerpoint/2010/main" val="829875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13</a:t>
            </a:r>
            <a:endParaRPr lang="en-US"/>
          </a:p>
          <a:p>
            <a:r>
              <a:rPr lang="en-AU"/>
              <a:t>Louise’s spirit is indicate in the following quotes:</a:t>
            </a:r>
            <a:endParaRPr lang="en-US"/>
          </a:p>
          <a:p>
            <a:r>
              <a:rPr lang="en-AU"/>
              <a:t>Where are the gentleness and charity that you must preserve so carefully when dealing with our dear Masters, the sick poor? If we deviate in the slightest from the conviction that they are the members of Jesus Christ, it will infallibly lead to the weakening of these beautiful virtues in us.  Spiritual Writings. L. 104B Pg.113</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13</a:t>
            </a:fld>
            <a:endParaRPr lang="en-US"/>
          </a:p>
        </p:txBody>
      </p:sp>
    </p:spTree>
    <p:extLst>
      <p:ext uri="{BB962C8B-B14F-4D97-AF65-F5344CB8AC3E}">
        <p14:creationId xmlns:p14="http://schemas.microsoft.com/office/powerpoint/2010/main" val="3098568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14</a:t>
            </a:r>
            <a:endParaRPr lang="en-US"/>
          </a:p>
          <a:p>
            <a:r>
              <a:rPr lang="en-AU"/>
              <a:t>As for your conduct toward the sick, may you never take the attitude of merely getting the task done. You must show them affection; serving them from the heart; inquiring of them what they might need; speaking to them gently and compassionately.  Spiritual Writings. Pg. 773 A. 85</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14</a:t>
            </a:fld>
            <a:endParaRPr lang="en-US"/>
          </a:p>
        </p:txBody>
      </p:sp>
    </p:spTree>
    <p:extLst>
      <p:ext uri="{BB962C8B-B14F-4D97-AF65-F5344CB8AC3E}">
        <p14:creationId xmlns:p14="http://schemas.microsoft.com/office/powerpoint/2010/main" val="367326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15</a:t>
            </a:r>
            <a:endParaRPr lang="en-US"/>
          </a:p>
          <a:p>
            <a:r>
              <a:rPr lang="en-AU"/>
              <a:t>Gentleness, cordiality and forbearance must be the practices of the Daughters of Charity just as humility, simplicity and the love of the holy humanity of Jesus Christ, who is perfect charity, is their spirit. 9 </a:t>
            </a:r>
            <a:endParaRPr lang="en-US"/>
          </a:p>
          <a:p>
            <a:r>
              <a:rPr lang="en-AU"/>
              <a:t>Vincentian spirituality was built on the inspiration of Vincent and Louise and then further shaped by each person who walked in their footsteps.</a:t>
            </a:r>
            <a:endParaRPr lang="en-US"/>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15</a:t>
            </a:fld>
            <a:endParaRPr lang="en-US"/>
          </a:p>
        </p:txBody>
      </p:sp>
    </p:spTree>
    <p:extLst>
      <p:ext uri="{BB962C8B-B14F-4D97-AF65-F5344CB8AC3E}">
        <p14:creationId xmlns:p14="http://schemas.microsoft.com/office/powerpoint/2010/main" val="499729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16</a:t>
            </a:r>
            <a:endParaRPr lang="en-US"/>
          </a:p>
          <a:p>
            <a:r>
              <a:rPr lang="en-AU" b="1"/>
              <a:t>Daughters of Charity</a:t>
            </a:r>
            <a:r>
              <a:rPr lang="en-AU"/>
              <a:t>.  As we saw above young women such as Marguerite </a:t>
            </a:r>
            <a:r>
              <a:rPr lang="en-AU" err="1"/>
              <a:t>Naseau</a:t>
            </a:r>
            <a:r>
              <a:rPr lang="en-AU"/>
              <a:t> were offering themselves to help the Charities.</a:t>
            </a:r>
            <a:r>
              <a:rPr lang="en-AU" b="1"/>
              <a:t> </a:t>
            </a:r>
            <a:r>
              <a:rPr lang="en-AU"/>
              <a:t> Marguerite </a:t>
            </a:r>
            <a:r>
              <a:rPr lang="en-AU" err="1"/>
              <a:t>Naseau</a:t>
            </a:r>
            <a:r>
              <a:rPr lang="en-AU"/>
              <a:t> died of the plague from sharing her bed with someone who was suffering with it. Louise saw that young women like her needed more support.  She became convinced that these young women should be brought together. It took her some time to convince Vincent that this was the path to follow.  On the 29th of November she took 4 young women into her home.  Louise had finally realised her dream of religious life. She became a great Superioress who formed these young women into teachers, nurses and servants of the poor. The community quickly grew and spread to various locations in France and eventually to Poland. (In their lifetime)</a:t>
            </a:r>
            <a:r>
              <a:rPr lang="en-AU" b="1"/>
              <a:t>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16</a:t>
            </a:fld>
            <a:endParaRPr lang="en-US"/>
          </a:p>
        </p:txBody>
      </p:sp>
    </p:spTree>
    <p:extLst>
      <p:ext uri="{BB962C8B-B14F-4D97-AF65-F5344CB8AC3E}">
        <p14:creationId xmlns:p14="http://schemas.microsoft.com/office/powerpoint/2010/main" val="3064518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17</a:t>
            </a:r>
            <a:endParaRPr lang="en-US"/>
          </a:p>
          <a:p>
            <a:r>
              <a:rPr lang="en-AU" b="1"/>
              <a:t>Frederic Ozanam </a:t>
            </a:r>
            <a:endParaRPr lang="en-US"/>
          </a:p>
          <a:p>
            <a:r>
              <a:rPr lang="en-AU"/>
              <a:t>Frederic Ozanam came along 2 centuries after Vincent and Louise and further developed Vincentian Spirituality.  Frederic was a layman, a husband and father which gave a different dimension to his spirituality.</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17</a:t>
            </a:fld>
            <a:endParaRPr lang="en-US"/>
          </a:p>
        </p:txBody>
      </p:sp>
    </p:spTree>
    <p:extLst>
      <p:ext uri="{BB962C8B-B14F-4D97-AF65-F5344CB8AC3E}">
        <p14:creationId xmlns:p14="http://schemas.microsoft.com/office/powerpoint/2010/main" val="3656077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18</a:t>
            </a:r>
            <a:endParaRPr lang="en-US"/>
          </a:p>
          <a:p>
            <a:r>
              <a:rPr lang="en-AU"/>
              <a:t>Faith was what drove Frederic, it was the reason that he reached out to others. He began the Society because of a challenge to put his faith into practice. His life was founded on the love of God and because of this love he was enabled to reach out to others.</a:t>
            </a:r>
            <a:endParaRPr lang="en-US"/>
          </a:p>
          <a:p>
            <a:r>
              <a:rPr lang="en-AU"/>
              <a:t>Frederic reminds us that </a:t>
            </a:r>
            <a:endParaRPr lang="en-US"/>
          </a:p>
          <a:p>
            <a:r>
              <a:rPr lang="en-AU"/>
              <a:t>It is all in order to love God, or at least one believes that he loves Him more than before because one feels a lively gratitude for Him, for him who on exile here on earth, in this capital of corruption, has reserved for us so large a share of happiness and life. It also makes one love more than ever a religion that makes all of its children equals and gathers together the great and the small who, despite the proud disciples of egoism hating and quarrelling among themselves, inspire you with so much love for humanity. 10 </a:t>
            </a:r>
            <a:endParaRPr lang="en-US"/>
          </a:p>
          <a:p>
            <a:r>
              <a:rPr lang="en-AU"/>
              <a:t>These words tell us that Frederic was driven by love. He was a person of compassion and he showed this compassion to his family, his friends and the people in need that he helped.  Along with this compassion was a recognition that in helping others there must be some mutuality.</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18</a:t>
            </a:fld>
            <a:endParaRPr lang="en-US"/>
          </a:p>
        </p:txBody>
      </p:sp>
    </p:spTree>
    <p:extLst>
      <p:ext uri="{BB962C8B-B14F-4D97-AF65-F5344CB8AC3E}">
        <p14:creationId xmlns:p14="http://schemas.microsoft.com/office/powerpoint/2010/main" val="425989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19 &amp; 20</a:t>
            </a:r>
            <a:endParaRPr lang="en-US"/>
          </a:p>
          <a:p>
            <a:r>
              <a:rPr lang="en-AU"/>
              <a:t>Help is humiliating when it appeals to men from below, taking heed of their material wants only, paying no attention to those of the flesh, to the cry of hunger and cold, to what excites pity, to what one succours even in beasts. It humiliates when there is no reciprocity, when you give the poor man nothing but bread, or clothes or a bundle of straw – what, in fact there is no likelihood of his giving you in return…But it honours when it appeals to him from above, when it occupies itself with his soul, his religious, moral, and political education, with all that emancipates him from his passions and from a portion of his wants, with those things that make him free and may make him great. Help honours when to the bread that nourishes it adds the visit that consoles, the advice that enlightens, the friendly shake of the hand that lifts up the sinking courage; when it treats the poor man with respect, not only as an equal but as a superior, since he is suffering what perhaps we are incapable of suffering; since he is a messenger of God to us, sent to prove our justice and our charity and to save us by our works.11</a:t>
            </a:r>
            <a:endParaRPr lang="en-US"/>
          </a:p>
          <a:p>
            <a:r>
              <a:rPr lang="en-AU"/>
              <a:t>This sense of mutuality adds another dimension to Vincentian Spirituality. In this vision we see the person as not only representing Christ to him but as being able to minister to him. This vision of the encounter between him and the people he served helped him to minister with humility and deep compassion. </a:t>
            </a:r>
            <a:endParaRPr lang="en-US"/>
          </a:p>
          <a:p>
            <a:r>
              <a:rPr lang="en-AU"/>
              <a:t>Frederic was not only someone who provided practical care to the poor and encouraged others to do the same. He also was a person of deep empathy and gave spiritual care to the people that he helped.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19</a:t>
            </a:fld>
            <a:endParaRPr lang="en-US"/>
          </a:p>
        </p:txBody>
      </p:sp>
    </p:spTree>
    <p:extLst>
      <p:ext uri="{BB962C8B-B14F-4D97-AF65-F5344CB8AC3E}">
        <p14:creationId xmlns:p14="http://schemas.microsoft.com/office/powerpoint/2010/main" val="167134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20</a:t>
            </a:fld>
            <a:endParaRPr lang="en-US"/>
          </a:p>
        </p:txBody>
      </p:sp>
    </p:spTree>
    <p:extLst>
      <p:ext uri="{BB962C8B-B14F-4D97-AF65-F5344CB8AC3E}">
        <p14:creationId xmlns:p14="http://schemas.microsoft.com/office/powerpoint/2010/main" val="189799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3</a:t>
            </a:r>
            <a:endParaRPr lang="en-US"/>
          </a:p>
          <a:p>
            <a:r>
              <a:rPr lang="en-AU"/>
              <a:t>I particularly like the way that Fr Robert Maloney describes it:</a:t>
            </a:r>
            <a:endParaRPr lang="en-US"/>
          </a:p>
          <a:p>
            <a:r>
              <a:rPr lang="en-AU"/>
              <a:t>Spirituality is an energizing vision, a driving force. It is on the one hand, the specific way in which a person is rooted in God. It is on the other hand, the specific way in which he or she relates to the created world. It is insight as the source of action. It is a vision that generates energy and channels it in a particular direction, thereby enabling a person to transcend himself or herself. For a Christian, it is a way of seeing Christ and being in him that directs the individual’s energies in the service of the kingdom.1</a:t>
            </a:r>
            <a:endParaRPr lang="en-US"/>
          </a:p>
          <a:p>
            <a:r>
              <a:rPr lang="en-AU" b="1"/>
              <a:t>What stands out in this definition? Does this fit with your own understanding?</a:t>
            </a:r>
            <a:endParaRPr lang="en-US"/>
          </a:p>
          <a:p>
            <a:endParaRPr lang="en-AU" b="1">
              <a:ea typeface="Calibri"/>
              <a:cs typeface="Calibri"/>
            </a:endParaRPr>
          </a:p>
          <a:p>
            <a:r>
              <a:rPr lang="en-AU"/>
              <a:t>Spirituality involves religious experience, it involves conscious awareness of our relationship with God. Spirituality has long been used by the Church to describe ways of following Christ. We talk about Franciscan spirituality, Benedictine Spirituality or Jesuit spirituality, just to name a few.  St Vincent did not write a spiritual rule in the same way as many of these other spiritual leaders did, however, he did begin a way of following Christ.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3</a:t>
            </a:fld>
            <a:endParaRPr lang="en-US"/>
          </a:p>
        </p:txBody>
      </p:sp>
    </p:spTree>
    <p:extLst>
      <p:ext uri="{BB962C8B-B14F-4D97-AF65-F5344CB8AC3E}">
        <p14:creationId xmlns:p14="http://schemas.microsoft.com/office/powerpoint/2010/main" val="151541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21</a:t>
            </a:r>
            <a:endParaRPr lang="en-US"/>
          </a:p>
          <a:p>
            <a:r>
              <a:rPr lang="en-AU"/>
              <a:t> Frederic was a collaborator and someone who built community and was inclusive. He encourages us to do the same.</a:t>
            </a:r>
            <a:endParaRPr lang="en-US"/>
          </a:p>
          <a:p>
            <a:r>
              <a:rPr lang="en-AU"/>
              <a:t>Ah! My dear friend, what a </a:t>
            </a:r>
            <a:r>
              <a:rPr lang="en-AU" err="1"/>
              <a:t>troublous</a:t>
            </a:r>
            <a:r>
              <a:rPr lang="en-AU"/>
              <a:t>, but what an instructive time it is, through which we are passing! We may perish, but we must not regret having lived in it. Let us learn from it. Let us learn, first of all, to defend our belief without hating our adversaries, to appreciate those who do not think as we do, to recognize that there are Christians in every camp, and that God can be served now as always! Let us complain less of our times and more of ourselves. Let us not be discouraged, let us be better.</a:t>
            </a:r>
            <a:endParaRPr lang="en-US"/>
          </a:p>
        </p:txBody>
      </p:sp>
      <p:sp>
        <p:nvSpPr>
          <p:cNvPr id="4" name="Slide Number Placeholder 3"/>
          <p:cNvSpPr>
            <a:spLocks noGrp="1"/>
          </p:cNvSpPr>
          <p:nvPr>
            <p:ph type="sldNum" sz="quarter" idx="5"/>
          </p:nvPr>
        </p:nvSpPr>
        <p:spPr/>
        <p:txBody>
          <a:bodyPr/>
          <a:lstStyle/>
          <a:p>
            <a:fld id="{F85F8E01-8FDA-4E9D-B0C5-D73131899B76}" type="slidenum">
              <a:t>21</a:t>
            </a:fld>
            <a:endParaRPr lang="en-US"/>
          </a:p>
        </p:txBody>
      </p:sp>
    </p:spTree>
    <p:extLst>
      <p:ext uri="{BB962C8B-B14F-4D97-AF65-F5344CB8AC3E}">
        <p14:creationId xmlns:p14="http://schemas.microsoft.com/office/powerpoint/2010/main" val="3636007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22 &amp;23</a:t>
            </a:r>
            <a:endParaRPr lang="en-US"/>
          </a:p>
          <a:p>
            <a:r>
              <a:rPr lang="en-AU"/>
              <a:t>A good summary of Vincentian spirituality is that it is a union of contemplation and action. Vincentians say that we see Christ in the poor and in order to be able to do so, we need to reflect on our experience of service and become more open. </a:t>
            </a:r>
            <a:endParaRPr lang="en-US"/>
          </a:p>
          <a:p>
            <a:r>
              <a:rPr lang="en-AU"/>
              <a:t>The following is a good summary of Vincentian spirituality:</a:t>
            </a:r>
            <a:endParaRPr lang="en-US"/>
          </a:p>
          <a:p>
            <a:r>
              <a:rPr lang="en-AU"/>
              <a:t>Vincentians seek, in their relationship with those in need, to bear witness to the love of Christ for each one of us. The mission to the spiritually needy and the materially needy are integrally related and cannot be separated; one without the other is worthless. Our proclamation of the good news will resound in people’s hearts especially when we give vibrant witness:</a:t>
            </a:r>
            <a:endParaRPr lang="en-US"/>
          </a:p>
          <a:p>
            <a:r>
              <a:rPr lang="en-AU"/>
              <a:t> •through the language of works: performing the works of justice and mercy which are a sign that the kingdom of God is really alive among us: feeding the hungry, giving drink to the thirsty, helping to find the causes of their hunger and thirst and the ways of alleviating it;</a:t>
            </a:r>
            <a:endParaRPr lang="en-US"/>
          </a:p>
          <a:p>
            <a:r>
              <a:rPr lang="en-AU"/>
              <a:t> •through the language of words: announcing with deep conviction the Lord’s presence, his love, his offer of forgiveness and acceptance to all;</a:t>
            </a:r>
            <a:endParaRPr lang="en-US"/>
          </a:p>
          <a:p>
            <a:r>
              <a:rPr lang="en-AU"/>
              <a:t> •through the language of relationships: being with poor persons, working with them, forming a community that shows the Lord’s love for all.</a:t>
            </a:r>
            <a:endParaRPr lang="en-US"/>
          </a:p>
          <a:p>
            <a:r>
              <a:rPr lang="en-AU" u="sng">
                <a:hlinkClick r:id="rId3"/>
              </a:rPr>
              <a:t>http://vinformation.famvin.org/vincentian-spirituality/</a:t>
            </a:r>
            <a:endParaRPr lang="en-US"/>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22</a:t>
            </a:fld>
            <a:endParaRPr lang="en-US"/>
          </a:p>
        </p:txBody>
      </p:sp>
    </p:spTree>
    <p:extLst>
      <p:ext uri="{BB962C8B-B14F-4D97-AF65-F5344CB8AC3E}">
        <p14:creationId xmlns:p14="http://schemas.microsoft.com/office/powerpoint/2010/main" val="236305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4</a:t>
            </a:r>
            <a:endParaRPr lang="en-US"/>
          </a:p>
          <a:p>
            <a:r>
              <a:rPr lang="en-AU" b="1"/>
              <a:t>Vincentian Spirituality</a:t>
            </a:r>
            <a:endParaRPr lang="en-US"/>
          </a:p>
          <a:p>
            <a:r>
              <a:rPr lang="en-AU" b="1"/>
              <a:t>Vincent de Paul - </a:t>
            </a:r>
            <a:r>
              <a:rPr lang="en-AU"/>
              <a:t>Vincentian spirituality starts with the person of St Vincent de Paul. What do you know about St Vincent?</a:t>
            </a:r>
            <a:endParaRPr lang="en-US"/>
          </a:p>
          <a:p>
            <a:r>
              <a:rPr lang="en-AU"/>
              <a:t>St Vincent was a priest who lived in 17th century France.</a:t>
            </a:r>
            <a:endParaRPr lang="en-US"/>
          </a:p>
          <a:p>
            <a:r>
              <a:rPr lang="en-AU" b="1"/>
              <a:t>Key events in Vincent’s Spiritual Journey</a:t>
            </a:r>
            <a:endParaRPr lang="en-US"/>
          </a:p>
          <a:p>
            <a:pPr algn="just"/>
            <a:r>
              <a:rPr lang="en-AU"/>
              <a:t>The year was 1617 a year that proved to pivotal in Vincent’s life. In that year;</a:t>
            </a:r>
            <a:endParaRPr lang="en-US"/>
          </a:p>
          <a:p>
            <a:pPr marL="285750" indent="-285750" algn="just">
              <a:buFont typeface="Symbol"/>
              <a:buChar char="•"/>
            </a:pPr>
            <a:r>
              <a:rPr lang="en-AU"/>
              <a:t>he heard the confession of the dying peasant </a:t>
            </a:r>
            <a:endParaRPr lang="en-US"/>
          </a:p>
          <a:p>
            <a:pPr marL="285750" indent="-285750" algn="just">
              <a:buFont typeface="Symbol"/>
              <a:buChar char="•"/>
            </a:pPr>
            <a:r>
              <a:rPr lang="en-AU"/>
              <a:t>he gave a stirring homily which encouraged others to come to confession and saw how much spiritual need the was among the rural people</a:t>
            </a:r>
            <a:endParaRPr lang="en-US"/>
          </a:p>
          <a:p>
            <a:pPr marL="285750" indent="-285750" algn="just">
              <a:buFont typeface="Symbol"/>
              <a:buChar char="•"/>
            </a:pPr>
            <a:r>
              <a:rPr lang="en-AU"/>
              <a:t>he encountered the sick poor at Chatillon and the response of the parishioners which encouraged him to organise charity</a:t>
            </a:r>
            <a:endParaRPr lang="en-US"/>
          </a:p>
          <a:p>
            <a:pPr algn="just"/>
            <a:r>
              <a:rPr lang="en-AU"/>
              <a:t>In 1625 he started the Congregation of the Mission and met Louise de Marillac. Louise and Vincent complemented each other beautifully and formed a wonderful collaboration, and in 1633 they started the Daughters of Charity.  What we call Vincentian spirituality was shaped by Louise as well as Vincen</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4</a:t>
            </a:fld>
            <a:endParaRPr lang="en-US"/>
          </a:p>
        </p:txBody>
      </p:sp>
    </p:spTree>
    <p:extLst>
      <p:ext uri="{BB962C8B-B14F-4D97-AF65-F5344CB8AC3E}">
        <p14:creationId xmlns:p14="http://schemas.microsoft.com/office/powerpoint/2010/main" val="186026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5</a:t>
            </a:r>
            <a:endParaRPr lang="en-US"/>
          </a:p>
          <a:p>
            <a:r>
              <a:rPr lang="en-AU" b="1"/>
              <a:t>Vincentian Spirituality</a:t>
            </a:r>
            <a:endParaRPr lang="en-US"/>
          </a:p>
          <a:p>
            <a:endParaRPr lang="en-US"/>
          </a:p>
          <a:p>
            <a:r>
              <a:rPr lang="en-AU" b="1"/>
              <a:t>Vincent’s Spirit</a:t>
            </a:r>
            <a:endParaRPr lang="en-US"/>
          </a:p>
          <a:p>
            <a:r>
              <a:rPr lang="en-AU"/>
              <a:t>Vincent was a man whose spirituality was based in experience. He was the man who said “Such is my belief and such is my experience.”2  Vincent learnt from the experiences of his life, he saw what was happening around him and was changed by it. His experience with the dying peasant led him to realise the need that was out there and to want to help. Vincent was a man who reflected on his experiences, Dodin says “He paid close attention to events and even closer attention to the people who gave meaning to the events.”3 Vincent looked at this experience through the lens of faith.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5</a:t>
            </a:fld>
            <a:endParaRPr lang="en-US"/>
          </a:p>
        </p:txBody>
      </p:sp>
    </p:spTree>
    <p:extLst>
      <p:ext uri="{BB962C8B-B14F-4D97-AF65-F5344CB8AC3E}">
        <p14:creationId xmlns:p14="http://schemas.microsoft.com/office/powerpoint/2010/main" val="101809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6</a:t>
            </a:r>
            <a:endParaRPr lang="en-US"/>
          </a:p>
          <a:p>
            <a:r>
              <a:rPr lang="en-AU" b="1"/>
              <a:t>Jesus Evangelizer of the Poor</a:t>
            </a:r>
            <a:endParaRPr lang="en-US"/>
          </a:p>
          <a:p>
            <a:r>
              <a:rPr lang="en-AU"/>
              <a:t>His faith was based on the person of Jesus. Jesus was for him the evangelizer of the poor who said:</a:t>
            </a:r>
            <a:endParaRPr lang="en-US"/>
          </a:p>
          <a:p>
            <a:r>
              <a:rPr lang="en-AU"/>
              <a:t>The spirit of the Lord is on me, for he has anointed me to bring the good news to the afflicted. He has sent me to proclaim liberty to captives, sight to the blind, to let the oppressed go free, to proclaim a year of favour from the Lord. He then rolled up the scroll, gave it back to the assistant and sat down. And all eyes in the synagogue were fixed on him. Then he began to speak to them, 'This text is being fulfilled today even while you are listening.' ( LK 4:18-21)</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6</a:t>
            </a:fld>
            <a:endParaRPr lang="en-US"/>
          </a:p>
        </p:txBody>
      </p:sp>
    </p:spTree>
    <p:extLst>
      <p:ext uri="{BB962C8B-B14F-4D97-AF65-F5344CB8AC3E}">
        <p14:creationId xmlns:p14="http://schemas.microsoft.com/office/powerpoint/2010/main" val="2485211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7</a:t>
            </a:r>
            <a:endParaRPr lang="en-US"/>
          </a:p>
          <a:p>
            <a:r>
              <a:rPr lang="en-AU"/>
              <a:t>For Vincent contact with people experiencing poverty was a vital part of his faith and his relationship with God. He said:</a:t>
            </a:r>
            <a:endParaRPr lang="en-US"/>
          </a:p>
          <a:p>
            <a:r>
              <a:rPr lang="en-AU"/>
              <a:t>“This charity is obligatory; it’s a divine precept, which embraces several others. Each of us knows that the Law and the Prophets are included in the love of God and </a:t>
            </a:r>
            <a:r>
              <a:rPr lang="en-AU" err="1"/>
              <a:t>neighbor</a:t>
            </a:r>
            <a:r>
              <a:rPr lang="en-AU"/>
              <a:t>. Everything refers back to that; everything is directed to it; and this love has such strength and is so privileged that anyone who possesses it fulfills the laws of God because they all relate to this love, and this love helps us to do whatever God asks of us4 </a:t>
            </a:r>
            <a:endParaRPr lang="en-US"/>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7</a:t>
            </a:fld>
            <a:endParaRPr lang="en-US"/>
          </a:p>
        </p:txBody>
      </p:sp>
    </p:spTree>
    <p:extLst>
      <p:ext uri="{BB962C8B-B14F-4D97-AF65-F5344CB8AC3E}">
        <p14:creationId xmlns:p14="http://schemas.microsoft.com/office/powerpoint/2010/main" val="7106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AU" b="1"/>
              <a:t>Slide 8</a:t>
            </a:r>
            <a:endParaRPr lang="en-US"/>
          </a:p>
          <a:p>
            <a:r>
              <a:rPr lang="en-AU"/>
              <a:t>This shows that for Vincent love and action are two important pillars of his spirituality. Vincent’s spirituality is incarnational, God is in the poor and the poor are in God. Everything that Vincent did was based in Jesus</a:t>
            </a:r>
            <a:endParaRPr lang="en-US"/>
          </a:p>
          <a:p>
            <a:r>
              <a:rPr lang="en-AU"/>
              <a:t>Jesus Christ must be involved in this with us—or we with Him—so that we may act in Him and He in us, that we may speak as He did and in His Spirit, as He himself was in His Father, and preached the doctrine He had taught Him; those are the words of Holy Scripture.5</a:t>
            </a:r>
            <a:endParaRPr lang="en-US"/>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8</a:t>
            </a:fld>
            <a:endParaRPr lang="en-US"/>
          </a:p>
        </p:txBody>
      </p:sp>
    </p:spTree>
    <p:extLst>
      <p:ext uri="{BB962C8B-B14F-4D97-AF65-F5344CB8AC3E}">
        <p14:creationId xmlns:p14="http://schemas.microsoft.com/office/powerpoint/2010/main" val="257246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9</a:t>
            </a:r>
            <a:endParaRPr lang="en-US"/>
          </a:p>
          <a:p>
            <a:r>
              <a:rPr lang="en-AU"/>
              <a:t>St Vincent spoke of two kinds of love </a:t>
            </a:r>
            <a:endParaRPr lang="en-US"/>
          </a:p>
          <a:p>
            <a:r>
              <a:rPr lang="en-AU"/>
              <a:t>To understand this clearly, Sisters, you should know that there are two kinds of love: one is called affective, and the other, effective. Affective love proceeds from the heart. The person who loves is filled with warmth and affection, is continually aware of the presence of God, finds satisfaction in thinking about Him, and spends her life imperceptibly in such contemplation. Thanks to this love, she does, with no difficulty-and even with pleasure-the most difficult things, and is vigilant and careful concerning anything that can make her pleasing to God; lastly, she basks in this divine love and takes no pleasure in any other thoughts.</a:t>
            </a:r>
            <a:endParaRPr lang="en-US"/>
          </a:p>
          <a:p>
            <a:endParaRPr lang="en-US"/>
          </a:p>
          <a:p>
            <a:r>
              <a:rPr lang="en-AU"/>
              <a:t>Love is effective when we act for God without experiencing its warmth. This love isn't perceptible to the soul; it doesn't feel it, but it still produces its effect and completes its act.6</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9</a:t>
            </a:fld>
            <a:endParaRPr lang="en-US"/>
          </a:p>
        </p:txBody>
      </p:sp>
    </p:spTree>
    <p:extLst>
      <p:ext uri="{BB962C8B-B14F-4D97-AF65-F5344CB8AC3E}">
        <p14:creationId xmlns:p14="http://schemas.microsoft.com/office/powerpoint/2010/main" val="116984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Slide 10</a:t>
            </a:r>
            <a:endParaRPr lang="en-US"/>
          </a:p>
          <a:p>
            <a:r>
              <a:rPr lang="en-AU"/>
              <a:t>He believed that we must respond to the love of God by showing this love to others.</a:t>
            </a:r>
            <a:endParaRPr lang="en-US"/>
          </a:p>
          <a:p>
            <a:r>
              <a:rPr lang="en-AU"/>
              <a:t>Where there is charity, God abides. An important person has said that God’s cloister is charity. He enjoys being there, his place of delight is there; it is the dwelling place in which he is well pleased. Be charitable, be kind, have the spirit of forbearance, and God will live in your midst. You will be his cloisters, you will have him in your home and you will have him in your hearts.7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F85F8E01-8FDA-4E9D-B0C5-D73131899B76}" type="slidenum">
              <a:t>10</a:t>
            </a:fld>
            <a:endParaRPr lang="en-US"/>
          </a:p>
        </p:txBody>
      </p:sp>
    </p:spTree>
    <p:extLst>
      <p:ext uri="{BB962C8B-B14F-4D97-AF65-F5344CB8AC3E}">
        <p14:creationId xmlns:p14="http://schemas.microsoft.com/office/powerpoint/2010/main" val="77914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4178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7798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422855"/>
            <a:ext cx="2057397" cy="365125"/>
          </a:xfrm>
        </p:spPr>
        <p:txBody>
          <a:bodyPr/>
          <a:lstStyle/>
          <a:p>
            <a:fld id="{96DFF08F-DC6B-4601-B491-B0F83F6DD2DA}" type="datetimeFigureOut">
              <a:rPr lang="en-US" dirty="0"/>
              <a:t>5/14/2023</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8969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6226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5/14/2023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735283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9952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5035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2311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9715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6703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8682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5/14/2023</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025745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3463256-2874-4AB8-BE2C-9DE89C4A7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918" y="1211520"/>
            <a:ext cx="8192586" cy="1331297"/>
          </a:xfrm>
          <a:prstGeom prst="rect">
            <a:avLst/>
          </a:prstGeom>
        </p:spPr>
      </p:pic>
      <p:sp>
        <p:nvSpPr>
          <p:cNvPr id="18" name="Rectangle 17">
            <a:extLst>
              <a:ext uri="{FF2B5EF4-FFF2-40B4-BE49-F238E27FC236}">
                <a16:creationId xmlns:a16="http://schemas.microsoft.com/office/drawing/2014/main" id="{96078A10-9FA1-43BD-9125-BEF5DB4D6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57600"/>
            <a:ext cx="9141714"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ctrTitle"/>
          </p:nvPr>
        </p:nvSpPr>
        <p:spPr>
          <a:xfrm>
            <a:off x="274319" y="3794760"/>
            <a:ext cx="8603674" cy="1739347"/>
          </a:xfrm>
        </p:spPr>
        <p:txBody>
          <a:bodyPr>
            <a:normAutofit/>
          </a:bodyPr>
          <a:lstStyle/>
          <a:p>
            <a:r>
              <a:rPr lang="en-AU" sz="5600"/>
              <a:t>Introduction to Vincentian Spirituality</a:t>
            </a:r>
          </a:p>
        </p:txBody>
      </p:sp>
    </p:spTree>
    <p:extLst>
      <p:ext uri="{BB962C8B-B14F-4D97-AF65-F5344CB8AC3E}">
        <p14:creationId xmlns:p14="http://schemas.microsoft.com/office/powerpoint/2010/main" val="418886801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3200">
                <a:solidFill>
                  <a:schemeClr val="tx2"/>
                </a:solidFill>
              </a:rPr>
              <a:t>Where there is charity, God abides</a:t>
            </a:r>
            <a:endParaRPr lang="en-US" sz="32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Where there is charity, God abides. An important person has said that God’s cloister is charity. He enjoys being there, his place of delight is there; it is the dwelling place in which he is well pleased. Be charitable, be kind, have the spirit of forbearance, and God will live in your midst. You will be his cloisters, you will have him in your home and you will have him in your hearts.</a:t>
            </a:r>
          </a:p>
          <a:p>
            <a:pPr marL="0" indent="0">
              <a:buNone/>
            </a:pPr>
            <a:r>
              <a:rPr lang="en-AU" sz="1600">
                <a:solidFill>
                  <a:schemeClr val="tx2"/>
                </a:solidFill>
              </a:rPr>
              <a:t>St Vincent</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525742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0"/>
            <a:ext cx="455230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12" name="Rectangle 11">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94122"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768" y="176109"/>
            <a:ext cx="4552307"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4837470" y="284176"/>
            <a:ext cx="3821235" cy="1508760"/>
          </a:xfrm>
        </p:spPr>
        <p:txBody>
          <a:bodyPr>
            <a:normAutofit/>
          </a:bodyPr>
          <a:lstStyle/>
          <a:p>
            <a:pPr algn="ctr"/>
            <a:r>
              <a:rPr lang="en-AU" b="1">
                <a:solidFill>
                  <a:schemeClr val="tx2"/>
                </a:solidFill>
              </a:rPr>
              <a:t>St Louise</a:t>
            </a:r>
            <a:endParaRPr lang="en-US"/>
          </a:p>
        </p:txBody>
      </p:sp>
      <p:pic>
        <p:nvPicPr>
          <p:cNvPr id="5" name="Picture 5" descr="A picture containing person, people, old&#10;&#10;Description automatically generated">
            <a:extLst>
              <a:ext uri="{FF2B5EF4-FFF2-40B4-BE49-F238E27FC236}">
                <a16:creationId xmlns:a16="http://schemas.microsoft.com/office/drawing/2014/main" id="{DCC429A8-4968-39AF-81AA-9E2E6CE9985D}"/>
              </a:ext>
            </a:extLst>
          </p:cNvPr>
          <p:cNvPicPr>
            <a:picLocks noChangeAspect="1"/>
          </p:cNvPicPr>
          <p:nvPr/>
        </p:nvPicPr>
        <p:blipFill>
          <a:blip r:embed="rId3"/>
          <a:stretch>
            <a:fillRect/>
          </a:stretch>
        </p:blipFill>
        <p:spPr>
          <a:xfrm>
            <a:off x="475706" y="982706"/>
            <a:ext cx="3638356" cy="4851141"/>
          </a:xfrm>
          <a:prstGeom prst="rect">
            <a:avLst/>
          </a:prstGeom>
        </p:spPr>
      </p:pic>
      <p:sp>
        <p:nvSpPr>
          <p:cNvPr id="3" name="Content Placeholder 2"/>
          <p:cNvSpPr>
            <a:spLocks noGrp="1"/>
          </p:cNvSpPr>
          <p:nvPr>
            <p:ph idx="1"/>
          </p:nvPr>
        </p:nvSpPr>
        <p:spPr>
          <a:xfrm>
            <a:off x="4840772" y="2011680"/>
            <a:ext cx="3817933" cy="4206240"/>
          </a:xfrm>
        </p:spPr>
        <p:txBody>
          <a:bodyPr vert="horz" lIns="91440" tIns="45720" rIns="91440" bIns="45720" rtlCol="0" anchor="t">
            <a:normAutofit/>
          </a:bodyPr>
          <a:lstStyle/>
          <a:p>
            <a:pPr marL="0" indent="0">
              <a:buNone/>
            </a:pPr>
            <a:r>
              <a:rPr lang="en-AU">
                <a:solidFill>
                  <a:schemeClr val="bg1"/>
                </a:solidFill>
              </a:rPr>
              <a:t>Illegitimate, </a:t>
            </a:r>
            <a:endParaRPr lang="en-US"/>
          </a:p>
          <a:p>
            <a:pPr marL="0" indent="0">
              <a:buNone/>
            </a:pPr>
            <a:r>
              <a:rPr lang="en-AU">
                <a:solidFill>
                  <a:schemeClr val="bg1"/>
                </a:solidFill>
              </a:rPr>
              <a:t>Orphaned,</a:t>
            </a:r>
          </a:p>
          <a:p>
            <a:pPr marL="0" indent="0">
              <a:buNone/>
            </a:pPr>
            <a:r>
              <a:rPr lang="en-AU">
                <a:solidFill>
                  <a:schemeClr val="bg1"/>
                </a:solidFill>
              </a:rPr>
              <a:t>Married, </a:t>
            </a:r>
          </a:p>
          <a:p>
            <a:pPr marL="0" indent="0">
              <a:buNone/>
            </a:pPr>
            <a:r>
              <a:rPr lang="en-AU">
                <a:solidFill>
                  <a:schemeClr val="bg1"/>
                </a:solidFill>
              </a:rPr>
              <a:t>Mother, </a:t>
            </a:r>
          </a:p>
          <a:p>
            <a:pPr marL="0" indent="0">
              <a:buNone/>
            </a:pPr>
            <a:r>
              <a:rPr lang="en-AU">
                <a:solidFill>
                  <a:schemeClr val="bg1"/>
                </a:solidFill>
              </a:rPr>
              <a:t>Widow,</a:t>
            </a:r>
          </a:p>
          <a:p>
            <a:pPr marL="0" indent="0">
              <a:buNone/>
            </a:pPr>
            <a:r>
              <a:rPr lang="en-AU">
                <a:solidFill>
                  <a:schemeClr val="bg1"/>
                </a:solidFill>
              </a:rPr>
              <a:t>Single mother.</a:t>
            </a:r>
          </a:p>
        </p:txBody>
      </p:sp>
    </p:spTree>
    <p:extLst>
      <p:ext uri="{BB962C8B-B14F-4D97-AF65-F5344CB8AC3E}">
        <p14:creationId xmlns:p14="http://schemas.microsoft.com/office/powerpoint/2010/main" val="38963844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D98FCAB2-2E77-F786-60E5-FF44E9EF0786}"/>
              </a:ext>
            </a:extLst>
          </p:cNvPr>
          <p:cNvPicPr>
            <a:picLocks noChangeAspect="1"/>
          </p:cNvPicPr>
          <p:nvPr/>
        </p:nvPicPr>
        <p:blipFill rotWithShape="1">
          <a:blip r:embed="rId3">
            <a:alphaModFix amt="25000"/>
          </a:blip>
          <a:srcRect l="22140" r="7860"/>
          <a:stretch/>
        </p:blipFill>
        <p:spPr>
          <a:xfrm>
            <a:off x="20" y="10"/>
            <a:ext cx="9143979" cy="6857989"/>
          </a:xfrm>
          <a:prstGeom prst="rect">
            <a:avLst/>
          </a:prstGeom>
        </p:spPr>
      </p:pic>
      <p:sp>
        <p:nvSpPr>
          <p:cNvPr id="16" name="Rectangle 15">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86048"/>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902189" y="284176"/>
            <a:ext cx="7338060" cy="1508760"/>
          </a:xfrm>
        </p:spPr>
        <p:txBody>
          <a:bodyPr>
            <a:normAutofit/>
          </a:bodyPr>
          <a:lstStyle/>
          <a:p>
            <a:pPr algn="ctr"/>
            <a:r>
              <a:rPr lang="en-AU" b="1"/>
              <a:t>St Louise and St Vincent</a:t>
            </a:r>
            <a:endParaRPr lang="en-US"/>
          </a:p>
        </p:txBody>
      </p:sp>
      <p:sp>
        <p:nvSpPr>
          <p:cNvPr id="3" name="Content Placeholder 2"/>
          <p:cNvSpPr>
            <a:spLocks noGrp="1"/>
          </p:cNvSpPr>
          <p:nvPr>
            <p:ph idx="1"/>
          </p:nvPr>
        </p:nvSpPr>
        <p:spPr>
          <a:xfrm>
            <a:off x="902189" y="2011680"/>
            <a:ext cx="7338060" cy="4206240"/>
          </a:xfrm>
        </p:spPr>
        <p:txBody>
          <a:bodyPr>
            <a:normAutofit/>
          </a:bodyPr>
          <a:lstStyle/>
          <a:p>
            <a:pPr marL="0" indent="0">
              <a:buNone/>
            </a:pPr>
            <a:endParaRPr lang="en-AU"/>
          </a:p>
          <a:p>
            <a:endParaRPr lang="en-AU"/>
          </a:p>
        </p:txBody>
      </p:sp>
    </p:spTree>
    <p:extLst>
      <p:ext uri="{BB962C8B-B14F-4D97-AF65-F5344CB8AC3E}">
        <p14:creationId xmlns:p14="http://schemas.microsoft.com/office/powerpoint/2010/main" val="414147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007" y="1325880"/>
            <a:ext cx="2495671" cy="4206240"/>
          </a:xfrm>
        </p:spPr>
        <p:txBody>
          <a:bodyPr>
            <a:normAutofit/>
          </a:bodyPr>
          <a:lstStyle/>
          <a:p>
            <a:pPr algn="r"/>
            <a:r>
              <a:rPr lang="en-AU" sz="3600">
                <a:solidFill>
                  <a:schemeClr val="tx2"/>
                </a:solidFill>
              </a:rPr>
              <a:t>beautiful virtues in us</a:t>
            </a:r>
            <a:endParaRPr lang="en-US" sz="36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Where are the gentleness and charity that you must preserve so carefully when dealing with our dear Masters, the sick poor? If we deviate in the slightest from the conviction that they are the members of Jesus Christ, it will infallibly lead to the weakening of these beautiful virtues in us. </a:t>
            </a:r>
          </a:p>
          <a:p>
            <a:pPr marL="0" indent="0">
              <a:buNone/>
            </a:pPr>
            <a:r>
              <a:rPr lang="en-AU" sz="1600">
                <a:solidFill>
                  <a:schemeClr val="tx2"/>
                </a:solidFill>
              </a:rPr>
              <a:t>	St Louise</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274490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3200">
                <a:solidFill>
                  <a:schemeClr val="tx2"/>
                </a:solidFill>
              </a:rPr>
              <a:t>serving them from the heart</a:t>
            </a:r>
            <a:endParaRPr lang="en-US" sz="32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As for your conduct toward the sick, may you never take the attitude of merely getting the task done. You must show them affection; serving them from the heart; inquiring of them what they might need; speaking to them gently and compassionately.</a:t>
            </a:r>
          </a:p>
          <a:p>
            <a:pPr marL="0" indent="0">
              <a:buNone/>
            </a:pPr>
            <a:r>
              <a:rPr lang="en-AU" sz="1600">
                <a:solidFill>
                  <a:schemeClr val="tx2"/>
                </a:solidFill>
              </a:rPr>
              <a:t>		St Louise</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84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chemeClr val="bg1">
                <a:shade val="91000"/>
                <a:satMod val="105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DF470D-7F90-43BB-B1CD-ADE821F1D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p:cNvPicPr>
            <a:picLocks noChangeAspect="1"/>
          </p:cNvPicPr>
          <p:nvPr/>
        </p:nvPicPr>
        <p:blipFill rotWithShape="1">
          <a:blip r:embed="rId4">
            <a:duotone>
              <a:prstClr val="black"/>
              <a:schemeClr val="tx2">
                <a:tint val="45000"/>
                <a:satMod val="400000"/>
              </a:schemeClr>
            </a:duotone>
            <a:alphaModFix amt="35000"/>
            <a:extLst>
              <a:ext uri="{28A0092B-C50C-407E-A947-70E740481C1C}">
                <a14:useLocalDpi xmlns:a14="http://schemas.microsoft.com/office/drawing/2010/main" val="0"/>
              </a:ext>
            </a:extLst>
          </a:blip>
          <a:srcRect l="6333" r="1" b="1"/>
          <a:stretch/>
        </p:blipFill>
        <p:spPr>
          <a:xfrm>
            <a:off x="57529" y="100652"/>
            <a:ext cx="9143980" cy="6857990"/>
          </a:xfrm>
          <a:prstGeom prst="rect">
            <a:avLst/>
          </a:prstGeom>
        </p:spPr>
      </p:pic>
      <p:sp>
        <p:nvSpPr>
          <p:cNvPr id="11" name="Rectangle 10">
            <a:extLst>
              <a:ext uri="{FF2B5EF4-FFF2-40B4-BE49-F238E27FC236}">
                <a16:creationId xmlns:a16="http://schemas.microsoft.com/office/drawing/2014/main" id="{B0C31C5B-9F5D-499E-A9B2-4944B29CE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76109"/>
            <a:ext cx="9141714" cy="1645919"/>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Content Placeholder 2"/>
          <p:cNvSpPr>
            <a:spLocks noGrp="1"/>
          </p:cNvSpPr>
          <p:nvPr>
            <p:ph idx="1"/>
          </p:nvPr>
        </p:nvSpPr>
        <p:spPr>
          <a:xfrm>
            <a:off x="169505" y="283870"/>
            <a:ext cx="8668583" cy="4206240"/>
          </a:xfrm>
        </p:spPr>
        <p:txBody>
          <a:bodyPr vert="horz" lIns="91440" tIns="45720" rIns="91440" bIns="45720" rtlCol="0" anchor="t">
            <a:normAutofit/>
          </a:bodyPr>
          <a:lstStyle/>
          <a:p>
            <a:pPr marL="0" indent="0" algn="ctr">
              <a:buNone/>
            </a:pPr>
            <a:r>
              <a:rPr lang="en-AU">
                <a:solidFill>
                  <a:schemeClr val="bg2"/>
                </a:solidFill>
              </a:rPr>
              <a:t>Gentleness, cordiality and forbearance must be the practices of the Daughters of Charity just as humility, simplicity and the love of the holy humanity of Jesus Christ, who is perfect charity, is their spirit.</a:t>
            </a:r>
            <a:endParaRPr lang="en-US"/>
          </a:p>
          <a:p>
            <a:pPr marL="0" indent="0" algn="ctr">
              <a:buNone/>
            </a:pPr>
            <a:r>
              <a:rPr lang="en-AU">
                <a:solidFill>
                  <a:schemeClr val="bg2"/>
                </a:solidFill>
              </a:rPr>
              <a:t>	St Louise </a:t>
            </a:r>
          </a:p>
        </p:txBody>
      </p:sp>
    </p:spTree>
    <p:extLst>
      <p:ext uri="{BB962C8B-B14F-4D97-AF65-F5344CB8AC3E}">
        <p14:creationId xmlns:p14="http://schemas.microsoft.com/office/powerpoint/2010/main" val="321150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707" y="284176"/>
            <a:ext cx="2753156" cy="1508760"/>
          </a:xfrm>
        </p:spPr>
        <p:txBody>
          <a:bodyPr>
            <a:normAutofit/>
          </a:bodyPr>
          <a:lstStyle/>
          <a:p>
            <a:pPr algn="ctr"/>
            <a:r>
              <a:rPr lang="en-AU" sz="3200" b="1">
                <a:latin typeface="Calibri"/>
                <a:cs typeface="Calibri"/>
              </a:rPr>
              <a:t>Daughters of Charity</a:t>
            </a:r>
            <a:endParaRPr lang="en-US" sz="3200"/>
          </a:p>
        </p:txBody>
      </p:sp>
      <p:sp>
        <p:nvSpPr>
          <p:cNvPr id="13" name="Rectangle 12">
            <a:extLst>
              <a:ext uri="{FF2B5EF4-FFF2-40B4-BE49-F238E27FC236}">
                <a16:creationId xmlns:a16="http://schemas.microsoft.com/office/drawing/2014/main" id="{246046FF-58EE-4AEA-BE20-29BE1BA8E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b="7153"/>
          <a:stretch/>
        </p:blipFill>
        <p:spPr>
          <a:xfrm>
            <a:off x="3822836" y="496400"/>
            <a:ext cx="2646293" cy="3509991"/>
          </a:xfrm>
          <a:prstGeom prst="rect">
            <a:avLst/>
          </a:prstGeom>
        </p:spPr>
      </p:pic>
      <p:sp>
        <p:nvSpPr>
          <p:cNvPr id="15" name="Rectangle 14">
            <a:extLst>
              <a:ext uri="{FF2B5EF4-FFF2-40B4-BE49-F238E27FC236}">
                <a16:creationId xmlns:a16="http://schemas.microsoft.com/office/drawing/2014/main" id="{18A55481-9C1F-4BAE-8C8F-9829C2AE8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780" y="496400"/>
            <a:ext cx="2189571" cy="2506218"/>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C213A5-CB2C-4850-B274-EBDD2BF7E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7620" y="4176147"/>
            <a:ext cx="2651509" cy="22089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103" r="1055" b="4"/>
          <a:stretch/>
        </p:blipFill>
        <p:spPr>
          <a:xfrm>
            <a:off x="6589779" y="3155019"/>
            <a:ext cx="2189578" cy="3230117"/>
          </a:xfrm>
          <a:prstGeom prst="rect">
            <a:avLst/>
          </a:prstGeom>
        </p:spPr>
      </p:pic>
      <p:sp>
        <p:nvSpPr>
          <p:cNvPr id="3" name="TextBox 2">
            <a:extLst>
              <a:ext uri="{FF2B5EF4-FFF2-40B4-BE49-F238E27FC236}">
                <a16:creationId xmlns:a16="http://schemas.microsoft.com/office/drawing/2014/main" id="{9ABAFBD7-D431-8B15-FA6C-068A4FE5CC4E}"/>
              </a:ext>
            </a:extLst>
          </p:cNvPr>
          <p:cNvSpPr txBox="1"/>
          <p:nvPr/>
        </p:nvSpPr>
        <p:spPr>
          <a:xfrm>
            <a:off x="333970" y="2486025"/>
            <a:ext cx="27432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alibri"/>
                <a:cs typeface="Calibri"/>
              </a:rPr>
              <a:t>Louise had finally realised her dream of religious life. She became a great Superioress who formed these young women into teachers, nurses and servants of the poor. The community quickly grew and spread to various locations in France and eventually to Poland. </a:t>
            </a:r>
            <a:endParaRPr lang="en-US"/>
          </a:p>
        </p:txBody>
      </p:sp>
    </p:spTree>
    <p:extLst>
      <p:ext uri="{BB962C8B-B14F-4D97-AF65-F5344CB8AC3E}">
        <p14:creationId xmlns:p14="http://schemas.microsoft.com/office/powerpoint/2010/main" val="84510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7876" b="38124"/>
          <a:stretch/>
        </p:blipFill>
        <p:spPr>
          <a:xfrm>
            <a:off x="20" y="10"/>
            <a:ext cx="9143979" cy="6857989"/>
          </a:xfrm>
          <a:prstGeom prst="rect">
            <a:avLst/>
          </a:prstGeom>
        </p:spPr>
      </p:pic>
      <p:sp>
        <p:nvSpPr>
          <p:cNvPr id="11" name="Rectangle 10">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902189" y="284176"/>
            <a:ext cx="7338060" cy="1508760"/>
          </a:xfrm>
        </p:spPr>
        <p:txBody>
          <a:bodyPr vert="horz" lIns="91440" tIns="45720" rIns="91440" bIns="45720" rtlCol="0" anchor="ctr">
            <a:normAutofit/>
          </a:bodyPr>
          <a:lstStyle/>
          <a:p>
            <a:pPr algn="ctr"/>
            <a:r>
              <a:rPr lang="en-US" b="1"/>
              <a:t>Frederic Ozanam</a:t>
            </a:r>
          </a:p>
        </p:txBody>
      </p:sp>
      <p:sp>
        <p:nvSpPr>
          <p:cNvPr id="3" name="TextBox 2"/>
          <p:cNvSpPr txBox="1"/>
          <p:nvPr/>
        </p:nvSpPr>
        <p:spPr>
          <a:xfrm>
            <a:off x="902189" y="2011680"/>
            <a:ext cx="7338060" cy="4206240"/>
          </a:xfrm>
          <a:prstGeom prst="rect">
            <a:avLst/>
          </a:prstGeom>
        </p:spPr>
        <p:txBody>
          <a:bodyPr vert="horz" lIns="91440" tIns="45720" rIns="91440" bIns="45720" rtlCol="0">
            <a:normAutofit/>
          </a:bodyPr>
          <a:lstStyle/>
          <a:p>
            <a:pPr marL="285750" indent="-182880">
              <a:lnSpc>
                <a:spcPct val="90000"/>
              </a:lnSpc>
              <a:spcAft>
                <a:spcPts val="600"/>
              </a:spcAft>
              <a:buClr>
                <a:schemeClr val="tx1"/>
              </a:buClr>
              <a:buFont typeface="Wingdings" pitchFamily="2" charset="2"/>
              <a:buChar char=""/>
            </a:pPr>
            <a:r>
              <a:rPr lang="en-US"/>
              <a:t>Nineteenth Century</a:t>
            </a:r>
          </a:p>
          <a:p>
            <a:pPr marL="285750" indent="-182880">
              <a:lnSpc>
                <a:spcPct val="90000"/>
              </a:lnSpc>
              <a:spcAft>
                <a:spcPts val="600"/>
              </a:spcAft>
              <a:buClr>
                <a:schemeClr val="tx1"/>
              </a:buClr>
              <a:buFont typeface="Wingdings" pitchFamily="2" charset="2"/>
              <a:buChar char=""/>
            </a:pPr>
            <a:r>
              <a:rPr lang="en-US"/>
              <a:t>Layman</a:t>
            </a:r>
          </a:p>
          <a:p>
            <a:pPr marL="285750" indent="-182880">
              <a:lnSpc>
                <a:spcPct val="90000"/>
              </a:lnSpc>
              <a:spcAft>
                <a:spcPts val="600"/>
              </a:spcAft>
              <a:buClr>
                <a:schemeClr val="tx1"/>
              </a:buClr>
              <a:buFont typeface="Wingdings" pitchFamily="2" charset="2"/>
              <a:buChar char=""/>
            </a:pPr>
            <a:r>
              <a:rPr lang="en-US"/>
              <a:t>Husband</a:t>
            </a:r>
          </a:p>
          <a:p>
            <a:pPr marL="285750" indent="-182880">
              <a:lnSpc>
                <a:spcPct val="90000"/>
              </a:lnSpc>
              <a:spcAft>
                <a:spcPts val="600"/>
              </a:spcAft>
              <a:buClr>
                <a:schemeClr val="tx1"/>
              </a:buClr>
              <a:buFont typeface="Wingdings" pitchFamily="2" charset="2"/>
              <a:buChar char=""/>
            </a:pPr>
            <a:r>
              <a:rPr lang="en-US"/>
              <a:t>Father</a:t>
            </a:r>
          </a:p>
          <a:p>
            <a:pPr marL="285750" indent="-182880">
              <a:lnSpc>
                <a:spcPct val="90000"/>
              </a:lnSpc>
              <a:spcAft>
                <a:spcPts val="600"/>
              </a:spcAft>
              <a:buClr>
                <a:schemeClr val="tx1"/>
              </a:buClr>
              <a:buFont typeface="Wingdings" pitchFamily="2" charset="2"/>
              <a:buChar char=""/>
            </a:pPr>
            <a:r>
              <a:rPr lang="en-US"/>
              <a:t>Founder</a:t>
            </a:r>
          </a:p>
        </p:txBody>
      </p:sp>
    </p:spTree>
    <p:extLst>
      <p:ext uri="{BB962C8B-B14F-4D97-AF65-F5344CB8AC3E}">
        <p14:creationId xmlns:p14="http://schemas.microsoft.com/office/powerpoint/2010/main" val="325988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2800">
                <a:solidFill>
                  <a:schemeClr val="tx2"/>
                </a:solidFill>
              </a:rPr>
              <a:t>Frederic </a:t>
            </a:r>
            <a:r>
              <a:rPr lang="en-AU" sz="2800" err="1">
                <a:solidFill>
                  <a:schemeClr val="tx2"/>
                </a:solidFill>
              </a:rPr>
              <a:t>ozanam</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endParaRPr lang="en-AU" sz="1600">
              <a:solidFill>
                <a:schemeClr val="tx2"/>
              </a:solidFill>
            </a:endParaRPr>
          </a:p>
          <a:p>
            <a:pPr marL="0" indent="0">
              <a:buNone/>
            </a:pPr>
            <a:r>
              <a:rPr lang="en-AU" sz="1600">
                <a:solidFill>
                  <a:schemeClr val="tx2"/>
                </a:solidFill>
              </a:rPr>
              <a:t>It is all in order to love God, or at least one believes that he loves Him more than before because one feels a lively gratitude for Him, for him who on exile here on earth, in this capital of corruption, has reserved for us so large a share of happiness and life. It also makes one love more than ever a religion that makes all of its children equals and gathers together the great and the small who, despite the proud disciples of egoism hating and quarrelling among themselves, inspire you with so much love for humanity. </a:t>
            </a:r>
          </a:p>
          <a:p>
            <a:pPr marL="0" indent="0">
              <a:buNone/>
            </a:pPr>
            <a:r>
              <a:rPr lang="en-AU" sz="1600">
                <a:solidFill>
                  <a:schemeClr val="tx2"/>
                </a:solidFill>
              </a:rPr>
              <a:t>	Frederic Ozanam</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730851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2800">
                <a:solidFill>
                  <a:schemeClr val="tx2"/>
                </a:solidFill>
              </a:rPr>
              <a:t>humiliates when there is no reciprocity</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Help is humiliating when it appeals to men from below, taking heed of their material wants only, paying no attention to those of the flesh, to the cry of hunger and cold, to what excites pity, to what one succours even in beasts. It humiliates when there is no reciprocity…</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38004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p:cNvPicPr>
            <a:picLocks noGrp="1" noChangeAspect="1"/>
          </p:cNvPicPr>
          <p:nvPr>
            <p:ph idx="1"/>
          </p:nvPr>
        </p:nvPicPr>
        <p:blipFill rotWithShape="1">
          <a:blip r:embed="rId3">
            <a:duotone>
              <a:schemeClr val="bg2">
                <a:shade val="45000"/>
                <a:satMod val="135000"/>
              </a:schemeClr>
              <a:prstClr val="white"/>
            </a:duotone>
            <a:alphaModFix amt="65000"/>
            <a:extLst>
              <a:ext uri="{28A0092B-C50C-407E-A947-70E740481C1C}">
                <a14:useLocalDpi xmlns:a14="http://schemas.microsoft.com/office/drawing/2010/main" val="0"/>
              </a:ext>
            </a:extLst>
          </a:blip>
          <a:srcRect l="8184" r="2484" b="2"/>
          <a:stretch/>
        </p:blipFill>
        <p:spPr>
          <a:xfrm>
            <a:off x="20" y="10"/>
            <a:ext cx="9143979" cy="6857989"/>
          </a:xfrm>
          <a:prstGeom prst="rect">
            <a:avLst/>
          </a:prstGeom>
        </p:spPr>
      </p:pic>
      <p:sp>
        <p:nvSpPr>
          <p:cNvPr id="11" name="Rectangle 10">
            <a:extLst>
              <a:ext uri="{FF2B5EF4-FFF2-40B4-BE49-F238E27FC236}">
                <a16:creationId xmlns:a16="http://schemas.microsoft.com/office/drawing/2014/main" id="{FE409147-9C8A-4E37-878B-8EA26E282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274319" y="2194560"/>
            <a:ext cx="8603674" cy="1739347"/>
          </a:xfrm>
        </p:spPr>
        <p:txBody>
          <a:bodyPr vert="horz" lIns="91440" tIns="45720" rIns="91440" bIns="45720" rtlCol="0" anchor="ctr">
            <a:normAutofit/>
          </a:bodyPr>
          <a:lstStyle/>
          <a:p>
            <a:pPr algn="ctr">
              <a:lnSpc>
                <a:spcPct val="80000"/>
              </a:lnSpc>
            </a:pPr>
            <a:r>
              <a:rPr lang="en-US" sz="6000" spc="150"/>
              <a:t> What is spirituality?</a:t>
            </a:r>
          </a:p>
        </p:txBody>
      </p:sp>
    </p:spTree>
    <p:extLst>
      <p:ext uri="{BB962C8B-B14F-4D97-AF65-F5344CB8AC3E}">
        <p14:creationId xmlns:p14="http://schemas.microsoft.com/office/powerpoint/2010/main" val="377468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3600">
                <a:solidFill>
                  <a:schemeClr val="tx2"/>
                </a:solidFill>
              </a:rPr>
              <a:t>friendly shake of the hand</a:t>
            </a:r>
            <a:endParaRPr lang="en-US" sz="36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Help honours when to the bread that nourishes it adds the visit that consoles, the advice that enlightens, the friendly shake of the hand that lifts up the sinking courage; when it treats the poor man with respect, not only as an equal but as a superior, since he is suffering what perhaps we are incapable of suffering; since he is a messenger of God to us, sent to prove our justice and our charity and to save us by our works. </a:t>
            </a:r>
          </a:p>
          <a:p>
            <a:pPr marL="0" indent="0">
              <a:buNone/>
            </a:pPr>
            <a:r>
              <a:rPr lang="en-AU" sz="1600">
                <a:solidFill>
                  <a:schemeClr val="tx2"/>
                </a:solidFill>
              </a:rPr>
              <a:t>			Frederic Ozanam </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332437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Ah! My dear friend, what a troublous, but what an instructive time it is, through which we are passing! We may perish, but we must not regret having lived in it. Let us learn from it. Let us learn, first of all, to defend our belief without hating our adversaries, to appreciate those who do not think as we do, to recognize that there are Christians in every camp, and that God can be served now as always! Let us complain less of our times and more of ourselves. Let us not be discouraged, let us be better.</a:t>
            </a:r>
          </a:p>
          <a:p>
            <a:pPr marL="0" indent="0">
              <a:buNone/>
            </a:pPr>
            <a:r>
              <a:rPr lang="en-AU" sz="1600">
                <a:solidFill>
                  <a:schemeClr val="tx2"/>
                </a:solidFill>
              </a:rPr>
              <a:t>	Frederic Ozanam </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1">
            <a:extLst>
              <a:ext uri="{FF2B5EF4-FFF2-40B4-BE49-F238E27FC236}">
                <a16:creationId xmlns:a16="http://schemas.microsoft.com/office/drawing/2014/main" id="{9311A5AB-B0FD-6E1A-1D56-4879CAC0F61F}"/>
              </a:ext>
            </a:extLst>
          </p:cNvPr>
          <p:cNvSpPr>
            <a:spLocks noGrp="1"/>
          </p:cNvSpPr>
          <p:nvPr>
            <p:ph type="title"/>
          </p:nvPr>
        </p:nvSpPr>
        <p:spPr>
          <a:xfrm>
            <a:off x="482600" y="1325880"/>
            <a:ext cx="2317078" cy="4206240"/>
          </a:xfrm>
        </p:spPr>
        <p:txBody>
          <a:bodyPr>
            <a:normAutofit/>
          </a:bodyPr>
          <a:lstStyle/>
          <a:p>
            <a:pPr algn="r"/>
            <a:r>
              <a:rPr lang="en-AU" sz="3600">
                <a:solidFill>
                  <a:schemeClr val="tx2"/>
                </a:solidFill>
              </a:rPr>
              <a:t>LET US BE BETTER</a:t>
            </a:r>
          </a:p>
        </p:txBody>
      </p:sp>
    </p:spTree>
    <p:extLst>
      <p:ext uri="{BB962C8B-B14F-4D97-AF65-F5344CB8AC3E}">
        <p14:creationId xmlns:p14="http://schemas.microsoft.com/office/powerpoint/2010/main" val="339252025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2800">
                <a:solidFill>
                  <a:schemeClr val="tx2"/>
                </a:solidFill>
              </a:rPr>
              <a:t>JUSTICE </a:t>
            </a:r>
            <a:br>
              <a:rPr lang="en-AU" sz="2800">
                <a:solidFill>
                  <a:schemeClr val="tx2"/>
                </a:solidFill>
              </a:rPr>
            </a:br>
            <a:r>
              <a:rPr lang="en-AU" sz="2800">
                <a:solidFill>
                  <a:schemeClr val="tx2"/>
                </a:solidFill>
              </a:rPr>
              <a:t>AND </a:t>
            </a:r>
            <a:br>
              <a:rPr lang="en-AU" sz="2800">
                <a:solidFill>
                  <a:schemeClr val="tx2"/>
                </a:solidFill>
              </a:rPr>
            </a:br>
            <a:r>
              <a:rPr lang="en-AU" sz="2800">
                <a:solidFill>
                  <a:schemeClr val="tx2"/>
                </a:solidFill>
              </a:rPr>
              <a:t>MERCY</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Through the language of works: performing the works of justice and mercy which are a sign that the kingdom of God is really alive among us: feeding the hungry, giving drink to the thirsty, helping to find the causes of their hunger and thirst and the ways of alleviating it...</a:t>
            </a:r>
            <a:endParaRPr lang="en-US">
              <a:solidFill>
                <a:schemeClr val="tx2"/>
              </a:solidFill>
            </a:endParaRPr>
          </a:p>
          <a:p>
            <a:endParaRPr lang="en-AU" sz="160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485356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2800">
                <a:solidFill>
                  <a:schemeClr val="tx2"/>
                </a:solidFill>
              </a:rPr>
              <a:t>Word</a:t>
            </a:r>
            <a:br>
              <a:rPr lang="en-AU" sz="2800">
                <a:solidFill>
                  <a:schemeClr val="tx2"/>
                </a:solidFill>
              </a:rPr>
            </a:br>
            <a:r>
              <a:rPr lang="en-AU" sz="2800">
                <a:solidFill>
                  <a:schemeClr val="tx2"/>
                </a:solidFill>
              </a:rPr>
              <a:t>and </a:t>
            </a:r>
            <a:br>
              <a:rPr lang="en-AU" sz="2800">
                <a:solidFill>
                  <a:schemeClr val="tx2"/>
                </a:solidFill>
              </a:rPr>
            </a:br>
            <a:r>
              <a:rPr lang="en-AU" sz="2800">
                <a:solidFill>
                  <a:schemeClr val="tx2"/>
                </a:solidFill>
              </a:rPr>
              <a:t>deed</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through the language of words: announcing with deep conviction the Lord’s presence, his love, his offer of forgiveness and acceptance to all;</a:t>
            </a:r>
            <a:endParaRPr lang="en-US">
              <a:solidFill>
                <a:schemeClr val="tx2"/>
              </a:solidFill>
            </a:endParaRPr>
          </a:p>
          <a:p>
            <a:pPr marL="0" indent="0">
              <a:buNone/>
            </a:pPr>
            <a:r>
              <a:rPr lang="en-AU" sz="1600">
                <a:solidFill>
                  <a:schemeClr val="tx2"/>
                </a:solidFill>
              </a:rPr>
              <a:t>through the language of relationships: being with poor persons, working with them, forming a community that shows the Lord’s love for all.</a:t>
            </a:r>
          </a:p>
          <a:p>
            <a:endParaRPr lang="en-AU" sz="160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71036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drawing, coelenterate, hydrozoan&#10;&#10;Description automatically generated">
            <a:extLst>
              <a:ext uri="{FF2B5EF4-FFF2-40B4-BE49-F238E27FC236}">
                <a16:creationId xmlns:a16="http://schemas.microsoft.com/office/drawing/2014/main" id="{AAF86CAA-645A-9396-3DCC-AD0E8DA32B8E}"/>
              </a:ext>
            </a:extLst>
          </p:cNvPr>
          <p:cNvPicPr>
            <a:picLocks noChangeAspect="1"/>
          </p:cNvPicPr>
          <p:nvPr/>
        </p:nvPicPr>
        <p:blipFill rotWithShape="1">
          <a:blip r:embed="rId3">
            <a:alphaModFix amt="25000"/>
          </a:blip>
          <a:srcRect t="7310" b="17690"/>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86048"/>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902189" y="284176"/>
            <a:ext cx="7338060" cy="1508760"/>
          </a:xfrm>
        </p:spPr>
        <p:txBody>
          <a:bodyPr>
            <a:normAutofit/>
          </a:bodyPr>
          <a:lstStyle/>
          <a:p>
            <a:pPr algn="ctr"/>
            <a:r>
              <a:rPr lang="en-AU" b="1"/>
              <a:t>Spirituality</a:t>
            </a:r>
            <a:endParaRPr lang="en-US" b="1"/>
          </a:p>
        </p:txBody>
      </p:sp>
      <p:sp>
        <p:nvSpPr>
          <p:cNvPr id="3" name="Content Placeholder 2"/>
          <p:cNvSpPr>
            <a:spLocks noGrp="1"/>
          </p:cNvSpPr>
          <p:nvPr>
            <p:ph idx="1"/>
          </p:nvPr>
        </p:nvSpPr>
        <p:spPr>
          <a:xfrm>
            <a:off x="902189" y="2011680"/>
            <a:ext cx="7338060" cy="4206240"/>
          </a:xfrm>
        </p:spPr>
        <p:txBody>
          <a:bodyPr>
            <a:normAutofit/>
          </a:bodyPr>
          <a:lstStyle/>
          <a:p>
            <a:pPr marL="0" indent="0">
              <a:buNone/>
            </a:pPr>
            <a:r>
              <a:rPr lang="en-AU"/>
              <a:t>Spirituality is an energizing vision, a driving force. It is on the one hand, the specific way in which a person is rooted in God. It is on the other hand, the specific way in which he or she relates to the created world.</a:t>
            </a:r>
          </a:p>
          <a:p>
            <a:pPr marL="0" indent="0">
              <a:buNone/>
            </a:pPr>
            <a:endParaRPr lang="en-AU"/>
          </a:p>
        </p:txBody>
      </p:sp>
    </p:spTree>
    <p:extLst>
      <p:ext uri="{BB962C8B-B14F-4D97-AF65-F5344CB8AC3E}">
        <p14:creationId xmlns:p14="http://schemas.microsoft.com/office/powerpoint/2010/main" val="256457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57600"/>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274319" y="3794760"/>
            <a:ext cx="8603674" cy="1739347"/>
          </a:xfrm>
        </p:spPr>
        <p:txBody>
          <a:bodyPr vert="horz" lIns="91440" tIns="45720" rIns="91440" bIns="45720" rtlCol="0" anchor="ctr">
            <a:normAutofit/>
          </a:bodyPr>
          <a:lstStyle/>
          <a:p>
            <a:pPr algn="ctr">
              <a:lnSpc>
                <a:spcPct val="80000"/>
              </a:lnSpc>
            </a:pPr>
            <a:r>
              <a:rPr lang="en-US" sz="6000" spc="150"/>
              <a:t>St Vincent de Paul</a:t>
            </a:r>
          </a:p>
        </p:txBody>
      </p:sp>
      <p:pic>
        <p:nvPicPr>
          <p:cNvPr id="7" name="Picture 7" descr="A picture containing person, wall, person, clothing&#10;&#10;Description automatically generated">
            <a:extLst>
              <a:ext uri="{FF2B5EF4-FFF2-40B4-BE49-F238E27FC236}">
                <a16:creationId xmlns:a16="http://schemas.microsoft.com/office/drawing/2014/main" id="{42873404-1F53-672F-7006-FB7D228370C9}"/>
              </a:ext>
            </a:extLst>
          </p:cNvPr>
          <p:cNvPicPr>
            <a:picLocks noGrp="1" noChangeAspect="1"/>
          </p:cNvPicPr>
          <p:nvPr>
            <p:ph idx="1"/>
          </p:nvPr>
        </p:nvPicPr>
        <p:blipFill rotWithShape="1">
          <a:blip r:embed="rId3"/>
          <a:srcRect t="10714" b="13096"/>
          <a:stretch/>
        </p:blipFill>
        <p:spPr>
          <a:xfrm>
            <a:off x="20" y="10"/>
            <a:ext cx="9143980" cy="3657589"/>
          </a:xfrm>
          <a:prstGeom prst="rect">
            <a:avLst/>
          </a:prstGeom>
        </p:spPr>
      </p:pic>
    </p:spTree>
    <p:extLst>
      <p:ext uri="{BB962C8B-B14F-4D97-AF65-F5344CB8AC3E}">
        <p14:creationId xmlns:p14="http://schemas.microsoft.com/office/powerpoint/2010/main" val="282183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7" descr="A picture containing person, indoor, window, building&#10;&#10;Description automatically generated">
            <a:extLst>
              <a:ext uri="{FF2B5EF4-FFF2-40B4-BE49-F238E27FC236}">
                <a16:creationId xmlns:a16="http://schemas.microsoft.com/office/drawing/2014/main" id="{7DF12352-7584-AD51-93B7-471B966054D6}"/>
              </a:ext>
            </a:extLst>
          </p:cNvPr>
          <p:cNvPicPr>
            <a:picLocks noGrp="1" noChangeAspect="1"/>
          </p:cNvPicPr>
          <p:nvPr>
            <p:ph idx="1"/>
          </p:nvPr>
        </p:nvPicPr>
        <p:blipFill rotWithShape="1">
          <a:blip r:embed="rId3">
            <a:duotone>
              <a:schemeClr val="bg2">
                <a:shade val="45000"/>
                <a:satMod val="135000"/>
              </a:schemeClr>
              <a:prstClr val="white"/>
            </a:duotone>
            <a:alphaModFix amt="25000"/>
          </a:blip>
          <a:srcRect l="8125" r="16875"/>
          <a:stretch/>
        </p:blipFill>
        <p:spPr>
          <a:xfrm>
            <a:off x="20" y="10"/>
            <a:ext cx="9143979" cy="6857989"/>
          </a:xfrm>
          <a:prstGeom prst="rect">
            <a:avLst/>
          </a:prstGeom>
        </p:spPr>
      </p:pic>
      <p:sp>
        <p:nvSpPr>
          <p:cNvPr id="16" name="Rectangle 11">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 y="176109"/>
            <a:ext cx="914171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902189" y="284176"/>
            <a:ext cx="7338060" cy="1508760"/>
          </a:xfrm>
        </p:spPr>
        <p:txBody>
          <a:bodyPr vert="horz" lIns="91440" tIns="45720" rIns="91440" bIns="45720" rtlCol="0" anchor="ctr">
            <a:normAutofit/>
          </a:bodyPr>
          <a:lstStyle/>
          <a:p>
            <a:pPr algn="ctr"/>
            <a:r>
              <a:rPr lang="en-US" b="1"/>
              <a:t>Vincentian Spirituality </a:t>
            </a:r>
          </a:p>
        </p:txBody>
      </p:sp>
      <p:sp>
        <p:nvSpPr>
          <p:cNvPr id="5" name="TextBox 4"/>
          <p:cNvSpPr txBox="1"/>
          <p:nvPr/>
        </p:nvSpPr>
        <p:spPr>
          <a:xfrm>
            <a:off x="902189" y="2011680"/>
            <a:ext cx="7338060" cy="4206240"/>
          </a:xfrm>
          <a:prstGeom prst="rect">
            <a:avLst/>
          </a:prstGeom>
        </p:spPr>
        <p:txBody>
          <a:bodyPr vert="horz" lIns="91440" tIns="45720" rIns="91440" bIns="45720" rtlCol="0">
            <a:normAutofit/>
          </a:bodyPr>
          <a:lstStyle/>
          <a:p>
            <a:pPr marL="342900" indent="-182880">
              <a:lnSpc>
                <a:spcPct val="90000"/>
              </a:lnSpc>
              <a:spcAft>
                <a:spcPts val="600"/>
              </a:spcAft>
              <a:buClr>
                <a:schemeClr val="tx1"/>
              </a:buClr>
              <a:buFont typeface="Wingdings" pitchFamily="2" charset="2"/>
              <a:buChar char=""/>
            </a:pPr>
            <a:r>
              <a:rPr lang="en-US"/>
              <a:t>Based in experience</a:t>
            </a:r>
          </a:p>
          <a:p>
            <a:pPr marL="342900" indent="-182880">
              <a:lnSpc>
                <a:spcPct val="90000"/>
              </a:lnSpc>
              <a:spcAft>
                <a:spcPts val="600"/>
              </a:spcAft>
              <a:buClr>
                <a:schemeClr val="tx1"/>
              </a:buClr>
              <a:buFont typeface="Wingdings" pitchFamily="2" charset="2"/>
              <a:buChar char=""/>
            </a:pPr>
            <a:endParaRPr lang="en-US"/>
          </a:p>
          <a:p>
            <a:pPr marL="342900" indent="-182880">
              <a:lnSpc>
                <a:spcPct val="90000"/>
              </a:lnSpc>
              <a:spcAft>
                <a:spcPts val="600"/>
              </a:spcAft>
              <a:buClr>
                <a:schemeClr val="tx1"/>
              </a:buClr>
              <a:buFont typeface="Wingdings" pitchFamily="2" charset="2"/>
              <a:buChar char=""/>
            </a:pPr>
            <a:r>
              <a:rPr lang="en-US"/>
              <a:t>“He paid close attention to events and even closer attention to the people who gave meaning to the events.”</a:t>
            </a:r>
          </a:p>
          <a:p>
            <a:pPr indent="-182880">
              <a:lnSpc>
                <a:spcPct val="90000"/>
              </a:lnSpc>
              <a:spcAft>
                <a:spcPts val="600"/>
              </a:spcAft>
              <a:buClr>
                <a:schemeClr val="tx1"/>
              </a:buClr>
              <a:buFont typeface="Wingdings" pitchFamily="2" charset="2"/>
              <a:buChar char=""/>
            </a:pPr>
            <a:endParaRPr lang="en-US"/>
          </a:p>
        </p:txBody>
      </p:sp>
    </p:spTree>
    <p:extLst>
      <p:ext uri="{BB962C8B-B14F-4D97-AF65-F5344CB8AC3E}">
        <p14:creationId xmlns:p14="http://schemas.microsoft.com/office/powerpoint/2010/main" val="244730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group of people posing for a photo&#10;&#10;Description automatically generated">
            <a:extLst>
              <a:ext uri="{FF2B5EF4-FFF2-40B4-BE49-F238E27FC236}">
                <a16:creationId xmlns:a16="http://schemas.microsoft.com/office/drawing/2014/main" id="{229FCA4C-3CB8-C678-452A-B706B6BDB47D}"/>
              </a:ext>
            </a:extLst>
          </p:cNvPr>
          <p:cNvPicPr>
            <a:picLocks noChangeAspect="1"/>
          </p:cNvPicPr>
          <p:nvPr/>
        </p:nvPicPr>
        <p:blipFill rotWithShape="1">
          <a:blip r:embed="rId3">
            <a:alphaModFix amt="25000"/>
          </a:blip>
          <a:srcRect l="20114" r="9886"/>
          <a:stretch/>
        </p:blipFill>
        <p:spPr>
          <a:xfrm>
            <a:off x="-62488" y="1580565"/>
            <a:ext cx="9143980" cy="6206123"/>
          </a:xfrm>
          <a:prstGeom prst="rect">
            <a:avLst/>
          </a:prstGeom>
        </p:spPr>
      </p:pic>
      <p:sp>
        <p:nvSpPr>
          <p:cNvPr id="8" name="Rectangle 10">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86048"/>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title"/>
          </p:nvPr>
        </p:nvSpPr>
        <p:spPr>
          <a:xfrm>
            <a:off x="902189" y="284176"/>
            <a:ext cx="7338060" cy="1508760"/>
          </a:xfrm>
        </p:spPr>
        <p:txBody>
          <a:bodyPr>
            <a:normAutofit/>
          </a:bodyPr>
          <a:lstStyle/>
          <a:p>
            <a:r>
              <a:rPr lang="en-AU" sz="3400" b="1"/>
              <a:t>Jesus Evangelizer of the Poor</a:t>
            </a:r>
            <a:br>
              <a:rPr lang="en-AU" sz="3400"/>
            </a:br>
            <a:endParaRPr lang="en-AU" sz="3400"/>
          </a:p>
        </p:txBody>
      </p:sp>
      <p:sp>
        <p:nvSpPr>
          <p:cNvPr id="3" name="Content Placeholder 2"/>
          <p:cNvSpPr>
            <a:spLocks noGrp="1"/>
          </p:cNvSpPr>
          <p:nvPr>
            <p:ph idx="1"/>
          </p:nvPr>
        </p:nvSpPr>
        <p:spPr>
          <a:xfrm>
            <a:off x="1161150" y="1270516"/>
            <a:ext cx="7338060" cy="4206240"/>
          </a:xfrm>
        </p:spPr>
        <p:txBody>
          <a:bodyPr vert="horz" lIns="91440" tIns="45720" rIns="91440" bIns="45720" rtlCol="0" anchor="t">
            <a:normAutofit/>
          </a:bodyPr>
          <a:lstStyle/>
          <a:p>
            <a:pPr marL="342900" indent="-342900">
              <a:buFont typeface="Arial" panose="020B0604020202020204" pitchFamily="34" charset="0"/>
              <a:buChar char="•"/>
            </a:pPr>
            <a:r>
              <a:rPr lang="en-AU" b="1">
                <a:solidFill>
                  <a:schemeClr val="bg2"/>
                </a:solidFill>
              </a:rPr>
              <a:t>“He has sent me to bring good news to the poor”</a:t>
            </a:r>
          </a:p>
          <a:p>
            <a:endParaRPr lang="en-AU"/>
          </a:p>
        </p:txBody>
      </p:sp>
    </p:spTree>
    <p:extLst>
      <p:ext uri="{BB962C8B-B14F-4D97-AF65-F5344CB8AC3E}">
        <p14:creationId xmlns:p14="http://schemas.microsoft.com/office/powerpoint/2010/main" val="349010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Autofit/>
          </a:bodyPr>
          <a:lstStyle/>
          <a:p>
            <a:pPr algn="r"/>
            <a:r>
              <a:rPr lang="en-AU" sz="2800">
                <a:solidFill>
                  <a:schemeClr val="tx2"/>
                </a:solidFill>
              </a:rPr>
              <a:t>charity is obligatory</a:t>
            </a:r>
            <a:endParaRPr lang="en-US" sz="28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This charity is obligatory; it’s a divine precept, which embraces several others. Each of us knows that the Law and the Prophets are included in the love of God and neighbor. Everything refers back to that; everything is directed to it; and this love has such strength and is so privileged that anyone who possesses it fulfills the laws of God because they all relate to this love, and this love helps us to do whatever God asks of us…</a:t>
            </a:r>
          </a:p>
          <a:p>
            <a:pPr marL="0" indent="0">
              <a:buNone/>
            </a:pPr>
            <a:r>
              <a:rPr lang="en-AU" sz="1600">
                <a:solidFill>
                  <a:schemeClr val="tx2"/>
                </a:solidFill>
              </a:rPr>
              <a:t>				St Vincent</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017259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3200">
                <a:solidFill>
                  <a:schemeClr val="tx2"/>
                </a:solidFill>
              </a:rPr>
              <a:t>words of Holy Scripture</a:t>
            </a:r>
            <a:endParaRPr lang="en-US" sz="32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Jesus Christ must be involved in this with us—or we with Him—so that we may act in Him and He in us, that we may speak as He did and in His Spirit, as He himself was in His Father, and preached the doctrine He had taught Him; those are the words of Holy Scripture.</a:t>
            </a:r>
          </a:p>
          <a:p>
            <a:pPr marL="0" indent="0">
              <a:buNone/>
            </a:pPr>
            <a:r>
              <a:rPr lang="en-AU" sz="1600">
                <a:solidFill>
                  <a:schemeClr val="tx2"/>
                </a:solidFill>
              </a:rPr>
              <a:t>				St Vincent </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1473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325880"/>
            <a:ext cx="2317078" cy="4206240"/>
          </a:xfrm>
        </p:spPr>
        <p:txBody>
          <a:bodyPr>
            <a:normAutofit/>
          </a:bodyPr>
          <a:lstStyle/>
          <a:p>
            <a:pPr algn="r"/>
            <a:r>
              <a:rPr lang="en-AU" sz="2800">
                <a:solidFill>
                  <a:schemeClr val="tx2"/>
                </a:solidFill>
              </a:rPr>
              <a:t>Effective and Affective Love</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86251" y="1126067"/>
            <a:ext cx="4953998" cy="4605866"/>
          </a:xfrm>
        </p:spPr>
        <p:txBody>
          <a:bodyPr anchor="ctr">
            <a:normAutofit/>
          </a:bodyPr>
          <a:lstStyle/>
          <a:p>
            <a:pPr marL="0" indent="0">
              <a:buNone/>
            </a:pPr>
            <a:r>
              <a:rPr lang="en-AU" sz="1600">
                <a:solidFill>
                  <a:schemeClr val="tx2"/>
                </a:solidFill>
              </a:rPr>
              <a:t>To understand this clearly, Sisters, you should know that there are two kinds of love: one is called affective, and the other, effective. Affective love proceeds from the heart. The person who loves is filled with warmth and affection, is continually aware of the presence of God, finds satisfaction in thinking about Him, and spends her life imperceptibly in such contemplation. …</a:t>
            </a:r>
          </a:p>
          <a:p>
            <a:pPr marL="0" indent="0">
              <a:buNone/>
            </a:pPr>
            <a:r>
              <a:rPr lang="en-AU" sz="1600">
                <a:solidFill>
                  <a:schemeClr val="tx2"/>
                </a:solidFill>
              </a:rPr>
              <a:t>Love is effective when we act for God without experiencing its warmth. </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9146751"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292439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90a795-f21e-4b7b-8d1a-7e94d6b69746">
      <Terms xmlns="http://schemas.microsoft.com/office/infopath/2007/PartnerControls"/>
    </lcf76f155ced4ddcb4097134ff3c332f>
    <TaxCatchAll xmlns="723d6732-34fe-47f3-aa85-330b4c357a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94C16BBE87C94DA93B9BD6E75291F3" ma:contentTypeVersion="13" ma:contentTypeDescription="Create a new document." ma:contentTypeScope="" ma:versionID="193bf641c79128c37c6764942c54d15b">
  <xsd:schema xmlns:xsd="http://www.w3.org/2001/XMLSchema" xmlns:xs="http://www.w3.org/2001/XMLSchema" xmlns:p="http://schemas.microsoft.com/office/2006/metadata/properties" xmlns:ns2="4690a795-f21e-4b7b-8d1a-7e94d6b69746" xmlns:ns3="723d6732-34fe-47f3-aa85-330b4c357a03" targetNamespace="http://schemas.microsoft.com/office/2006/metadata/properties" ma:root="true" ma:fieldsID="e5387f82831572ffba7838c16858bd26" ns2:_="" ns3:_="">
    <xsd:import namespace="4690a795-f21e-4b7b-8d1a-7e94d6b69746"/>
    <xsd:import namespace="723d6732-34fe-47f3-aa85-330b4c357a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a795-f21e-4b7b-8d1a-7e94d6b6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e9b9404-e72a-4351-b1fa-0cbc25905e6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3d6732-34fe-47f3-aa85-330b4c357a03" elementFormDefault="qualified">
    <xsd:import namespace="http://schemas.microsoft.com/office/2006/documentManagement/types"/>
    <xsd:import namespace="http://schemas.microsoft.com/office/infopath/2007/PartnerControls"/>
    <xsd:element name="TaxCatchAll" ma:index="17" nillable="true" ma:displayName="Taxonomy Catch All Column" ma:description="" ma:hidden="true" ma:list="{fccf73e2-5007-41c0-8d07-c7c580af5049}" ma:internalName="TaxCatchAll" ma:showField="CatchAllData" ma:web="723d6732-34fe-47f3-aa85-330b4c357a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roject Document" ma:contentTypeID="0x010100F11B04EFEED17A4881869C310E832AA7003FCDE0F6610D7F4D93DF1AA4D4E7EC29" ma:contentTypeVersion="4" ma:contentTypeDescription="" ma:contentTypeScope="" ma:versionID="616568b39762aa8c1d636d43c3164d9d">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4fd6e5b46c5e5d04ab5cf10b38d2f748" ns1:_="" ns2:_="">
    <xsd:import namespace="http://schemas.microsoft.com/sharepoint/v3"/>
    <xsd:import namespace="http://schemas.microsoft.com/sharepoint/v3/fields"/>
    <xsd:element name="properties">
      <xsd:complexType>
        <xsd:sequence>
          <xsd:element name="documentManagement">
            <xsd:complexType>
              <xsd:all>
                <xsd:element ref="ns1:PercentComplete" minOccurs="0"/>
                <xsd:element ref="ns1:WorkAddress" minOccurs="0"/>
                <xsd:element ref="ns1:WorkCity" minOccurs="0"/>
                <xsd:element ref="ns1:WorkCountry" minOccurs="0"/>
                <xsd:element ref="ns2:TaskDueDate" minOccurs="0"/>
                <xsd:element ref="ns1:Job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ercentComplete" ma:index="8" nillable="true" ma:displayName="% Complete" ma:internalName="PercentComplete" ma:percentage="TRUE">
      <xsd:simpleType>
        <xsd:restriction base="dms:Number">
          <xsd:maxInclusive value="1"/>
          <xsd:minInclusive value="0"/>
        </xsd:restriction>
      </xsd:simpleType>
    </xsd:element>
    <xsd:element name="WorkAddress" ma:index="9" nillable="true" ma:displayName="Address" ma:internalName="WorkAddress">
      <xsd:simpleType>
        <xsd:restriction base="dms:Note">
          <xsd:maxLength value="255"/>
        </xsd:restriction>
      </xsd:simpleType>
    </xsd:element>
    <xsd:element name="WorkCity" ma:index="10" nillable="true" ma:displayName="City" ma:internalName="WorkCity">
      <xsd:simpleType>
        <xsd:restriction base="dms:Text"/>
      </xsd:simpleType>
    </xsd:element>
    <xsd:element name="WorkCountry" ma:index="11" nillable="true" ma:displayName="Country/Region" ma:internalName="WorkCountry">
      <xsd:simpleType>
        <xsd:restriction base="dms:Text"/>
      </xsd:simpleType>
    </xsd:element>
    <xsd:element name="JobTitle" ma:index="13" nillable="true" ma:displayName="Job Title" ma:internalName="JobTitl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TaskDueDate" ma:index="12" nillable="true" ma:displayName="Due Date" ma:format="DateOnly" ma:internalName="TaskDu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66C35D-B69C-49E4-A74F-806476BB5EE8}">
  <ds:schemaRefs>
    <ds:schemaRef ds:uri="http://schemas.microsoft.com/office/2006/metadata/properties"/>
    <ds:schemaRef ds:uri="http://schemas.microsoft.com/office/infopath/2007/PartnerControls"/>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E05EF5AA-DDD8-4222-8A7C-4B7BBD5A4FB4}"/>
</file>

<file path=customXml/itemProps3.xml><?xml version="1.0" encoding="utf-8"?>
<ds:datastoreItem xmlns:ds="http://schemas.openxmlformats.org/officeDocument/2006/customXml" ds:itemID="{0878A707-4D27-4CF7-9B3D-179EB7FDFE78}">
  <ds:schemaRefs>
    <ds:schemaRef ds:uri="http://schemas.microsoft.com/sharepoint/v3/contenttype/forms"/>
  </ds:schemaRefs>
</ds:datastoreItem>
</file>

<file path=customXml/itemProps4.xml><?xml version="1.0" encoding="utf-8"?>
<ds:datastoreItem xmlns:ds="http://schemas.openxmlformats.org/officeDocument/2006/customXml" ds:itemID="{A1FBD062-F298-4250-B8A7-1F6D3558B6A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Flow</Template>
  <Application>Microsoft Office PowerPoint</Application>
  <PresentationFormat>On-screen Show (4:3)</PresentationFormat>
  <Slides>23</Slides>
  <Notes>21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Banded</vt:lpstr>
      <vt:lpstr>Introduction to Vincentian Spirituality</vt:lpstr>
      <vt:lpstr> What is spirituality?</vt:lpstr>
      <vt:lpstr>Spirituality</vt:lpstr>
      <vt:lpstr>St Vincent de Paul</vt:lpstr>
      <vt:lpstr>Vincentian Spirituality </vt:lpstr>
      <vt:lpstr>Jesus Evangelizer of the Poor </vt:lpstr>
      <vt:lpstr>charity is obligatory</vt:lpstr>
      <vt:lpstr>words of Holy Scripture</vt:lpstr>
      <vt:lpstr>Effective and Affective Love</vt:lpstr>
      <vt:lpstr>Where there is charity, God abides</vt:lpstr>
      <vt:lpstr>St Louise</vt:lpstr>
      <vt:lpstr>St Louise and St Vincent</vt:lpstr>
      <vt:lpstr>beautiful virtues in us</vt:lpstr>
      <vt:lpstr>serving them from the heart</vt:lpstr>
      <vt:lpstr>PowerPoint Presentation</vt:lpstr>
      <vt:lpstr>Daughters of Charity</vt:lpstr>
      <vt:lpstr>Frederic Ozanam</vt:lpstr>
      <vt:lpstr>Frederic ozanam</vt:lpstr>
      <vt:lpstr>humiliates when there is no reciprocity</vt:lpstr>
      <vt:lpstr>friendly shake of the hand</vt:lpstr>
      <vt:lpstr>LET US BE BETTER</vt:lpstr>
      <vt:lpstr>JUSTICE  AND  MERCY</vt:lpstr>
      <vt:lpstr>Word and  deed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Vincentian Spirituality</dc:title>
  <dc:creator>Therese Haywood</dc:creator>
  <cp:revision>1</cp:revision>
  <dcterms:created xsi:type="dcterms:W3CDTF">2015-11-16T02:22:53Z</dcterms:created>
  <dcterms:modified xsi:type="dcterms:W3CDTF">2023-05-14T08:02:58Z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0x010100B194C16BBE87C94DA93B9BD6E75291F3</vt:lpwstr>
  </property>
  <property fmtid="{D5CDD505-2E9C-101B-9397-08002B2CF9AE}" pid="3" name="Order">
    <vt:r8>89400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SIP_Label_36a5eb60-4059-4488-b04a-9ad280793a16_Enabled">
    <vt:lpwstr>true</vt:lpwstr>
  </property>
  <property fmtid="{D5CDD505-2E9C-101B-9397-08002B2CF9AE}" pid="13" name="MSIP_Label_36a5eb60-4059-4488-b04a-9ad280793a16_SetDate">
    <vt:lpwstr>2023-05-14T07:25:44Z</vt:lpwstr>
  </property>
  <property fmtid="{D5CDD505-2E9C-101B-9397-08002B2CF9AE}" pid="14" name="MSIP_Label_36a5eb60-4059-4488-b04a-9ad280793a16_Method">
    <vt:lpwstr>Standard</vt:lpwstr>
  </property>
  <property fmtid="{D5CDD505-2E9C-101B-9397-08002B2CF9AE}" pid="15" name="MSIP_Label_36a5eb60-4059-4488-b04a-9ad280793a16_Name">
    <vt:lpwstr>All Employees (unrestricted)</vt:lpwstr>
  </property>
  <property fmtid="{D5CDD505-2E9C-101B-9397-08002B2CF9AE}" pid="16" name="MSIP_Label_36a5eb60-4059-4488-b04a-9ad280793a16_SiteId">
    <vt:lpwstr>4cc1a18c-6a9a-42ff-a3ea-8bfca4cdb35f</vt:lpwstr>
  </property>
  <property fmtid="{D5CDD505-2E9C-101B-9397-08002B2CF9AE}" pid="17" name="MSIP_Label_36a5eb60-4059-4488-b04a-9ad280793a16_ActionId">
    <vt:lpwstr>33729ca0-f09d-467b-8e04-b0bd485f7727</vt:lpwstr>
  </property>
  <property fmtid="{D5CDD505-2E9C-101B-9397-08002B2CF9AE}" pid="18" name="MSIP_Label_36a5eb60-4059-4488-b04a-9ad280793a16_ContentBits">
    <vt:lpwstr>0</vt:lpwstr>
  </property>
</Properties>
</file>