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Open Sans" panose="020B0606030504020204" pitchFamily="34" charset="0"/>
      <p:regular r:id="rId20"/>
      <p:bold r:id="rId21"/>
      <p:italic r:id="rId22"/>
      <p:boldItalic r:id="rId23"/>
    </p:embeddedFont>
    <p:embeddedFont>
      <p:font typeface="Open Sans Bold" panose="020B0806030504020204" pitchFamily="34" charset="0"/>
      <p:regular r:id="rId24"/>
      <p:bold r:id="rId25"/>
    </p:embeddedFont>
    <p:embeddedFont>
      <p:font typeface="Rasputin Light" panose="020B0604020202020204" charset="0"/>
      <p:regular r:id="rId26"/>
    </p:embeddedFont>
    <p:embeddedFont>
      <p:font typeface="Rasputin Light Bold" panose="020B0604020202020204" charset="0"/>
      <p:regular r:id="rId27"/>
    </p:embeddedFont>
    <p:embeddedFont>
      <p:font typeface="TT Commons Pro"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3.fntdata"/><Relationship Id="rId26" Type="http://schemas.openxmlformats.org/officeDocument/2006/relationships/font" Target="fonts/font11.fntdata"/><Relationship Id="rId8" Type="http://schemas.openxmlformats.org/officeDocument/2006/relationships/slide" Target="slides/slide3.xml"/><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2.fntdata"/><Relationship Id="rId25" Type="http://schemas.openxmlformats.org/officeDocument/2006/relationships/font" Target="fonts/font10.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5.xml"/><Relationship Id="rId19" Type="http://schemas.openxmlformats.org/officeDocument/2006/relationships/font" Target="fonts/font4.fntdata"/><Relationship Id="rId31" Type="http://schemas.openxmlformats.org/officeDocument/2006/relationships/theme" Target="theme/theme1.xml"/><Relationship Id="rId30" Type="http://schemas.openxmlformats.org/officeDocument/2006/relationships/viewProps" Target="viewProps.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7.fntdata"/><Relationship Id="rId27"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dette Scott" userId="S::bernadette.scott@vinnies-cg.org.au::59d7f2bb-14b4-401c-ba39-1580fa7f662f" providerId="AD" clId="Web-{9ABF54D4-EAA6-BE89-F341-C2CCA67E199B}"/>
    <pc:docChg chg="mod">
      <pc:chgData name="Bernadette Scott" userId="S::bernadette.scott@vinnies-cg.org.au::59d7f2bb-14b4-401c-ba39-1580fa7f662f" providerId="AD" clId="Web-{9ABF54D4-EAA6-BE89-F341-C2CCA67E199B}" dt="2023-05-14T09:14:38.112" v="0" actId="33475"/>
      <pc:docMkLst>
        <pc:docMk/>
      </pc:docMkLst>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6.sv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hyperlink" Target="https://www.biblegateway.com/passage/?search=John+13%3A3&amp;version=NIV" TargetMode="External"/><Relationship Id="rId3" Type="http://schemas.openxmlformats.org/officeDocument/2006/relationships/image" Target="../media/image21.svg"/><Relationship Id="rId7" Type="http://schemas.openxmlformats.org/officeDocument/2006/relationships/hyperlink" Target="https://www.biblegateway.com/passage/?search=John+13%3A1-2&amp;version=NIV" TargetMode="Externa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hyperlink" Target="https://www.biblegateway.com/passage/?search=John+13%3A6-7&amp;version=NIV" TargetMode="Externa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hyperlink" Target="https://www.biblegateway.com/passage/?search=John+13%3A4-5&amp;version=NIV" TargetMode="External"/><Relationship Id="rId5" Type="http://schemas.openxmlformats.org/officeDocument/2006/relationships/image" Target="../media/image28.sv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6.svg"/></Relationships>
</file>

<file path=ppt/slides/_rels/slide8.xml.rels><?xml version="1.0" encoding="UTF-8" standalone="yes"?>
<Relationships xmlns="http://schemas.openxmlformats.org/package/2006/relationships"><Relationship Id="rId8" Type="http://schemas.openxmlformats.org/officeDocument/2006/relationships/hyperlink" Target="https://www.biblegateway.com/passage/?search=John+13%3A12%2C+15&amp;version=NIV" TargetMode="External"/><Relationship Id="rId3" Type="http://schemas.openxmlformats.org/officeDocument/2006/relationships/image" Target="../media/image26.svg"/><Relationship Id="rId7" Type="http://schemas.openxmlformats.org/officeDocument/2006/relationships/hyperlink" Target="https://www.biblegateway.com/passage/?search=John+13%3A8-9&amp;version=NIV" TargetMode="Externa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3.png"/><Relationship Id="rId2" Type="http://schemas.openxmlformats.org/officeDocument/2006/relationships/hyperlink" Target="https://www.biblegateway.com/passage/?search=John+13%3A16-17&amp;version=NIV" TargetMode="Externa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4A4"/>
        </a:solidFill>
        <a:effectLst/>
      </p:bgPr>
    </p:bg>
    <p:spTree>
      <p:nvGrpSpPr>
        <p:cNvPr id="1" name=""/>
        <p:cNvGrpSpPr/>
        <p:nvPr/>
      </p:nvGrpSpPr>
      <p:grpSpPr>
        <a:xfrm>
          <a:off x="0" y="0"/>
          <a:ext cx="0" cy="0"/>
          <a:chOff x="0" y="0"/>
          <a:chExt cx="0" cy="0"/>
        </a:xfrm>
      </p:grpSpPr>
      <p:grpSp>
        <p:nvGrpSpPr>
          <p:cNvPr id="2" name="Group 2"/>
          <p:cNvGrpSpPr/>
          <p:nvPr/>
        </p:nvGrpSpPr>
        <p:grpSpPr>
          <a:xfrm>
            <a:off x="5537254" y="920802"/>
            <a:ext cx="8958198" cy="6760524"/>
            <a:chOff x="0" y="0"/>
            <a:chExt cx="11944264" cy="9014032"/>
          </a:xfrm>
        </p:grpSpPr>
        <p:sp>
          <p:nvSpPr>
            <p:cNvPr id="3" name="TextBox 3"/>
            <p:cNvSpPr txBox="1"/>
            <p:nvPr/>
          </p:nvSpPr>
          <p:spPr>
            <a:xfrm>
              <a:off x="0" y="95250"/>
              <a:ext cx="11944264" cy="7807348"/>
            </a:xfrm>
            <a:prstGeom prst="rect">
              <a:avLst/>
            </a:prstGeom>
          </p:spPr>
          <p:txBody>
            <a:bodyPr lIns="0" tIns="0" rIns="0" bIns="0" rtlCol="0" anchor="t">
              <a:spAutoFit/>
            </a:bodyPr>
            <a:lstStyle/>
            <a:p>
              <a:pPr algn="ctr">
                <a:lnSpc>
                  <a:spcPts val="11447"/>
                </a:lnSpc>
              </a:pPr>
              <a:r>
                <a:rPr lang="en-US" sz="10406">
                  <a:solidFill>
                    <a:srgbClr val="FFFFFF"/>
                  </a:solidFill>
                  <a:latin typeface="Rasputin Light"/>
                </a:rPr>
                <a:t>Jesus’ Teaching on Servant Leadership </a:t>
              </a:r>
            </a:p>
          </p:txBody>
        </p:sp>
        <p:sp>
          <p:nvSpPr>
            <p:cNvPr id="4" name="TextBox 4"/>
            <p:cNvSpPr txBox="1"/>
            <p:nvPr/>
          </p:nvSpPr>
          <p:spPr>
            <a:xfrm>
              <a:off x="0" y="8322542"/>
              <a:ext cx="11944264" cy="691490"/>
            </a:xfrm>
            <a:prstGeom prst="rect">
              <a:avLst/>
            </a:prstGeom>
          </p:spPr>
          <p:txBody>
            <a:bodyPr lIns="0" tIns="0" rIns="0" bIns="0" rtlCol="0" anchor="t">
              <a:spAutoFit/>
            </a:bodyPr>
            <a:lstStyle/>
            <a:p>
              <a:pPr algn="ctr">
                <a:lnSpc>
                  <a:spcPts val="4482"/>
                </a:lnSpc>
                <a:spcBef>
                  <a:spcPct val="0"/>
                </a:spcBef>
              </a:pPr>
              <a:r>
                <a:rPr lang="en-US" sz="3201">
                  <a:solidFill>
                    <a:srgbClr val="FFFFFF"/>
                  </a:solidFill>
                  <a:latin typeface="TT Commons Pro"/>
                </a:rPr>
                <a:t>By John Maxwell</a:t>
              </a:r>
            </a:p>
          </p:txBody>
        </p:sp>
      </p:grpSp>
      <p:pic>
        <p:nvPicPr>
          <p:cNvPr id="5" name="Picture 5"/>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4790" y="-3746425"/>
            <a:ext cx="8857785" cy="8525618"/>
          </a:xfrm>
          <a:prstGeom prst="rect">
            <a:avLst/>
          </a:prstGeom>
        </p:spPr>
      </p:pic>
      <p:pic>
        <p:nvPicPr>
          <p:cNvPr id="6" name="Picture 6"/>
          <p:cNvPicPr>
            <a:picLocks noChangeAspect="1"/>
          </p:cNvPicPr>
          <p:nvPr/>
        </p:nvPicPr>
        <p:blipFill>
          <a:blip r:embed="rId4">
            <a:alphaModFix amt="21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653687">
            <a:off x="10166505" y="4129872"/>
            <a:ext cx="9957653" cy="866315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726396">
            <a:off x="-2659134" y="-900023"/>
            <a:ext cx="5318268" cy="842953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88089">
            <a:off x="16062525" y="2478011"/>
            <a:ext cx="6565563" cy="10406512"/>
          </a:xfrm>
          <a:prstGeom prst="rect">
            <a:avLst/>
          </a:prstGeom>
        </p:spPr>
      </p:pic>
      <p:pic>
        <p:nvPicPr>
          <p:cNvPr id="9" name="Picture 9"/>
          <p:cNvPicPr>
            <a:picLocks noChangeAspect="1"/>
          </p:cNvPicPr>
          <p:nvPr/>
        </p:nvPicPr>
        <p:blipFill>
          <a:blip r:embed="rId8"/>
          <a:srcRect/>
          <a:stretch>
            <a:fillRect/>
          </a:stretch>
        </p:blipFill>
        <p:spPr>
          <a:xfrm>
            <a:off x="727399" y="6408687"/>
            <a:ext cx="3186187" cy="31861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9E5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14156" y="-2031257"/>
            <a:ext cx="13958156" cy="1343472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762324">
            <a:off x="-2208448" y="-2162721"/>
            <a:ext cx="8970577" cy="14218494"/>
          </a:xfrm>
          <a:prstGeom prst="rect">
            <a:avLst/>
          </a:prstGeom>
        </p:spPr>
      </p:pic>
      <p:grpSp>
        <p:nvGrpSpPr>
          <p:cNvPr id="4" name="Group 4"/>
          <p:cNvGrpSpPr>
            <a:grpSpLocks noChangeAspect="1"/>
          </p:cNvGrpSpPr>
          <p:nvPr/>
        </p:nvGrpSpPr>
        <p:grpSpPr>
          <a:xfrm>
            <a:off x="-1231981" y="2805069"/>
            <a:ext cx="8933320" cy="8598399"/>
            <a:chOff x="30480" y="591820"/>
            <a:chExt cx="12736830" cy="12259310"/>
          </a:xfrm>
        </p:grpSpPr>
        <p:sp>
          <p:nvSpPr>
            <p:cNvPr id="5" name="Freeform 5"/>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6"/>
              <a:stretch>
                <a:fillRect l="-105100" t="-5134" r="-30230" b="5134"/>
              </a:stretch>
            </a:blipFill>
          </p:spPr>
        </p:sp>
      </p:grpSp>
      <p:sp>
        <p:nvSpPr>
          <p:cNvPr id="6" name="TextBox 6"/>
          <p:cNvSpPr txBox="1"/>
          <p:nvPr/>
        </p:nvSpPr>
        <p:spPr>
          <a:xfrm>
            <a:off x="8883294" y="799808"/>
            <a:ext cx="9556315" cy="828675"/>
          </a:xfrm>
          <a:prstGeom prst="rect">
            <a:avLst/>
          </a:prstGeom>
        </p:spPr>
        <p:txBody>
          <a:bodyPr lIns="0" tIns="0" rIns="0" bIns="0" rtlCol="0" anchor="t">
            <a:spAutoFit/>
          </a:bodyPr>
          <a:lstStyle/>
          <a:p>
            <a:pPr>
              <a:lnSpc>
                <a:spcPts val="6439"/>
              </a:lnSpc>
            </a:pPr>
            <a:r>
              <a:rPr lang="en-US" sz="5365">
                <a:solidFill>
                  <a:srgbClr val="0054A4"/>
                </a:solidFill>
                <a:latin typeface="Rasputin Light Bold"/>
              </a:rPr>
              <a:t>Leadership Applications</a:t>
            </a:r>
          </a:p>
        </p:txBody>
      </p:sp>
      <p:sp>
        <p:nvSpPr>
          <p:cNvPr id="7" name="TextBox 7"/>
          <p:cNvSpPr txBox="1"/>
          <p:nvPr/>
        </p:nvSpPr>
        <p:spPr>
          <a:xfrm>
            <a:off x="9144000" y="1755528"/>
            <a:ext cx="8663696" cy="6782366"/>
          </a:xfrm>
          <a:prstGeom prst="rect">
            <a:avLst/>
          </a:prstGeom>
        </p:spPr>
        <p:txBody>
          <a:bodyPr lIns="0" tIns="0" rIns="0" bIns="0" rtlCol="0" anchor="t">
            <a:spAutoFit/>
          </a:bodyPr>
          <a:lstStyle/>
          <a:p>
            <a:pPr algn="r">
              <a:lnSpc>
                <a:spcPts val="4601"/>
              </a:lnSpc>
              <a:spcBef>
                <a:spcPct val="0"/>
              </a:spcBef>
            </a:pPr>
            <a:r>
              <a:rPr lang="en-US" sz="3539">
                <a:solidFill>
                  <a:srgbClr val="FFFFFF"/>
                </a:solidFill>
                <a:latin typeface="Rasputin Light Bold"/>
              </a:rPr>
              <a:t> </a:t>
            </a:r>
          </a:p>
          <a:p>
            <a:pPr algn="ctr">
              <a:lnSpc>
                <a:spcPts val="3374"/>
              </a:lnSpc>
              <a:spcBef>
                <a:spcPct val="0"/>
              </a:spcBef>
            </a:pPr>
            <a:endParaRPr lang="en-US" sz="3539">
              <a:solidFill>
                <a:srgbClr val="FFFFFF"/>
              </a:solidFill>
              <a:latin typeface="Rasputin Light Bold"/>
            </a:endParaRPr>
          </a:p>
          <a:p>
            <a:pPr algn="just">
              <a:lnSpc>
                <a:spcPts val="5191"/>
              </a:lnSpc>
            </a:pPr>
            <a:r>
              <a:rPr lang="en-US" sz="2595">
                <a:solidFill>
                  <a:srgbClr val="0054A4"/>
                </a:solidFill>
                <a:latin typeface="Rasputin Light Bold"/>
              </a:rPr>
              <a:t>• Put others ahead of your agenda. </a:t>
            </a:r>
          </a:p>
          <a:p>
            <a:pPr algn="just">
              <a:lnSpc>
                <a:spcPts val="5191"/>
              </a:lnSpc>
            </a:pPr>
            <a:r>
              <a:rPr lang="en-US" sz="2595">
                <a:solidFill>
                  <a:srgbClr val="0054A4"/>
                </a:solidFill>
                <a:latin typeface="Rasputin Light Bold"/>
              </a:rPr>
              <a:t>• Develop the confidence and security to take risks. </a:t>
            </a:r>
          </a:p>
          <a:p>
            <a:pPr algn="just">
              <a:lnSpc>
                <a:spcPts val="5191"/>
              </a:lnSpc>
            </a:pPr>
            <a:r>
              <a:rPr lang="en-US" sz="2595">
                <a:solidFill>
                  <a:srgbClr val="0054A4"/>
                </a:solidFill>
                <a:latin typeface="Rasputin Light Bold"/>
              </a:rPr>
              <a:t>• Look for a need and take initiative. </a:t>
            </a:r>
          </a:p>
          <a:p>
            <a:pPr algn="just">
              <a:lnSpc>
                <a:spcPts val="5191"/>
              </a:lnSpc>
            </a:pPr>
            <a:r>
              <a:rPr lang="en-US" sz="2595">
                <a:solidFill>
                  <a:srgbClr val="0054A4"/>
                </a:solidFill>
                <a:latin typeface="Rasputin Light Bold"/>
              </a:rPr>
              <a:t>• Perform small acts anonymously. </a:t>
            </a:r>
          </a:p>
          <a:p>
            <a:pPr algn="just">
              <a:lnSpc>
                <a:spcPts val="5191"/>
              </a:lnSpc>
            </a:pPr>
            <a:r>
              <a:rPr lang="en-US" sz="2595">
                <a:solidFill>
                  <a:srgbClr val="0054A4"/>
                </a:solidFill>
                <a:latin typeface="Rasputin Light Bold"/>
              </a:rPr>
              <a:t>• Learn to walk slowly through the crowd. </a:t>
            </a:r>
          </a:p>
          <a:p>
            <a:pPr algn="just">
              <a:lnSpc>
                <a:spcPts val="5191"/>
              </a:lnSpc>
            </a:pPr>
            <a:r>
              <a:rPr lang="en-US" sz="2595">
                <a:solidFill>
                  <a:srgbClr val="0054A4"/>
                </a:solidFill>
                <a:latin typeface="Rasputin Light Bold"/>
              </a:rPr>
              <a:t>• Begin your day reflecting on the love you have for others in your life. </a:t>
            </a:r>
          </a:p>
          <a:p>
            <a:pPr algn="just">
              <a:lnSpc>
                <a:spcPts val="5191"/>
              </a:lnSpc>
            </a:pPr>
            <a:r>
              <a:rPr lang="en-US" sz="2595">
                <a:solidFill>
                  <a:srgbClr val="0054A4"/>
                </a:solidFill>
                <a:latin typeface="Rasputin Light Bold"/>
              </a:rPr>
              <a:t>• Develop a bias for action.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54A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75407" y="-3636889"/>
            <a:ext cx="8857785" cy="852561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243551">
            <a:off x="6526536" y="4794885"/>
            <a:ext cx="5915271" cy="9375789"/>
          </a:xfrm>
          <a:prstGeom prst="rect">
            <a:avLst/>
          </a:prstGeom>
        </p:spPr>
      </p:pic>
      <p:grpSp>
        <p:nvGrpSpPr>
          <p:cNvPr id="4" name="Group 4"/>
          <p:cNvGrpSpPr>
            <a:grpSpLocks noChangeAspect="1"/>
          </p:cNvGrpSpPr>
          <p:nvPr/>
        </p:nvGrpSpPr>
        <p:grpSpPr>
          <a:xfrm rot="362418">
            <a:off x="9322613" y="420576"/>
            <a:ext cx="8491976" cy="9445848"/>
            <a:chOff x="687070" y="247650"/>
            <a:chExt cx="11148060" cy="12400280"/>
          </a:xfrm>
        </p:grpSpPr>
        <p:sp>
          <p:nvSpPr>
            <p:cNvPr id="5" name="Freeform 5"/>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6"/>
              <a:stretch>
                <a:fillRect l="-78605" t="-2044" r="-29778" b="2044"/>
              </a:stretch>
            </a:blipFill>
          </p:spPr>
        </p:sp>
      </p:grpSp>
      <p:sp>
        <p:nvSpPr>
          <p:cNvPr id="6" name="TextBox 6"/>
          <p:cNvSpPr txBox="1"/>
          <p:nvPr/>
        </p:nvSpPr>
        <p:spPr>
          <a:xfrm>
            <a:off x="597347" y="2568440"/>
            <a:ext cx="6178060" cy="4669155"/>
          </a:xfrm>
          <a:prstGeom prst="rect">
            <a:avLst/>
          </a:prstGeom>
        </p:spPr>
        <p:txBody>
          <a:bodyPr lIns="0" tIns="0" rIns="0" bIns="0" rtlCol="0" anchor="t">
            <a:spAutoFit/>
          </a:bodyPr>
          <a:lstStyle/>
          <a:p>
            <a:pPr algn="ctr">
              <a:lnSpc>
                <a:spcPts val="2639"/>
              </a:lnSpc>
              <a:spcBef>
                <a:spcPct val="0"/>
              </a:spcBef>
            </a:pPr>
            <a:r>
              <a:rPr lang="en-US" sz="2399">
                <a:solidFill>
                  <a:srgbClr val="FFFFFF"/>
                </a:solidFill>
                <a:latin typeface="Open Sans"/>
              </a:rPr>
              <a:t>When you think of servanthood, do you envision it as an activity performed by relatively low-skilled people at the bottom of the flow chart? Often we assume that if we serve, people will lower their view of us. But this is wrong. </a:t>
            </a:r>
          </a:p>
          <a:p>
            <a:pPr algn="ctr">
              <a:lnSpc>
                <a:spcPts val="2639"/>
              </a:lnSpc>
              <a:spcBef>
                <a:spcPct val="0"/>
              </a:spcBef>
            </a:pPr>
            <a:endParaRPr lang="en-US" sz="2399">
              <a:solidFill>
                <a:srgbClr val="FFFFFF"/>
              </a:solidFill>
              <a:latin typeface="Open Sans"/>
            </a:endParaRPr>
          </a:p>
          <a:p>
            <a:pPr algn="ctr">
              <a:lnSpc>
                <a:spcPts val="2639"/>
              </a:lnSpc>
              <a:spcBef>
                <a:spcPct val="0"/>
              </a:spcBef>
            </a:pPr>
            <a:r>
              <a:rPr lang="en-US" sz="2399">
                <a:solidFill>
                  <a:srgbClr val="FFFFFF"/>
                </a:solidFill>
                <a:latin typeface="Open Sans"/>
              </a:rPr>
              <a:t>Think for a moment about the person who has served you more than anyone else in your life. Answers might vary, but most people will automatically respond, “My mother.” Moms seem to be the greatest example of servanthood as they naturally serve the members of their family.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54A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16209">
            <a:off x="-890667" y="4921459"/>
            <a:ext cx="8901994" cy="10457555"/>
          </a:xfrm>
          <a:prstGeom prst="rect">
            <a:avLst/>
          </a:prstGeom>
        </p:spPr>
      </p:pic>
      <p:pic>
        <p:nvPicPr>
          <p:cNvPr id="3" name="Picture 3"/>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862409">
            <a:off x="12182361" y="-2424955"/>
            <a:ext cx="8901994" cy="1045755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787978">
            <a:off x="12289249" y="-2683130"/>
            <a:ext cx="7755409" cy="12292435"/>
          </a:xfrm>
          <a:prstGeom prst="rect">
            <a:avLst/>
          </a:prstGeom>
        </p:spPr>
      </p:pic>
      <p:grpSp>
        <p:nvGrpSpPr>
          <p:cNvPr id="5" name="Group 5"/>
          <p:cNvGrpSpPr>
            <a:grpSpLocks noChangeAspect="1"/>
          </p:cNvGrpSpPr>
          <p:nvPr/>
        </p:nvGrpSpPr>
        <p:grpSpPr>
          <a:xfrm>
            <a:off x="5118044" y="5695357"/>
            <a:ext cx="9326880" cy="4280221"/>
            <a:chOff x="-161290" y="232410"/>
            <a:chExt cx="12611100" cy="5787390"/>
          </a:xfrm>
        </p:grpSpPr>
        <p:sp>
          <p:nvSpPr>
            <p:cNvPr id="6" name="Freeform 6"/>
            <p:cNvSpPr/>
            <p:nvPr/>
          </p:nvSpPr>
          <p:spPr>
            <a:xfrm>
              <a:off x="-161290" y="232410"/>
              <a:ext cx="12611101" cy="5787390"/>
            </a:xfrm>
            <a:custGeom>
              <a:avLst/>
              <a:gdLst/>
              <a:ahLst/>
              <a:cxnLst/>
              <a:rect l="l" t="t" r="r" b="b"/>
              <a:pathLst>
                <a:path w="12611101" h="5787390">
                  <a:moveTo>
                    <a:pt x="12551410" y="2688590"/>
                  </a:moveTo>
                  <a:cubicBezTo>
                    <a:pt x="12498070" y="2100580"/>
                    <a:pt x="12113260" y="1581150"/>
                    <a:pt x="11629390" y="1242060"/>
                  </a:cubicBezTo>
                  <a:cubicBezTo>
                    <a:pt x="11145520" y="902970"/>
                    <a:pt x="10571480" y="721360"/>
                    <a:pt x="9999980" y="575310"/>
                  </a:cubicBezTo>
                  <a:cubicBezTo>
                    <a:pt x="8357870" y="157480"/>
                    <a:pt x="6649720" y="0"/>
                    <a:pt x="4958080" y="110490"/>
                  </a:cubicBezTo>
                  <a:cubicBezTo>
                    <a:pt x="3895090" y="123190"/>
                    <a:pt x="3690620" y="267970"/>
                    <a:pt x="2651760" y="491490"/>
                  </a:cubicBezTo>
                  <a:cubicBezTo>
                    <a:pt x="2020570" y="626110"/>
                    <a:pt x="1366520" y="817880"/>
                    <a:pt x="916940" y="1280160"/>
                  </a:cubicBezTo>
                  <a:cubicBezTo>
                    <a:pt x="0" y="2223770"/>
                    <a:pt x="400050" y="3919220"/>
                    <a:pt x="1418590" y="4751070"/>
                  </a:cubicBezTo>
                  <a:cubicBezTo>
                    <a:pt x="2437130" y="5582920"/>
                    <a:pt x="3836670" y="5750560"/>
                    <a:pt x="5152390" y="5767070"/>
                  </a:cubicBezTo>
                  <a:cubicBezTo>
                    <a:pt x="6744970" y="5787390"/>
                    <a:pt x="8346440" y="5632450"/>
                    <a:pt x="9888220" y="5229860"/>
                  </a:cubicBezTo>
                  <a:cubicBezTo>
                    <a:pt x="10535920" y="5060950"/>
                    <a:pt x="11187430" y="4839970"/>
                    <a:pt x="11710670" y="4423410"/>
                  </a:cubicBezTo>
                  <a:cubicBezTo>
                    <a:pt x="12232640" y="4005580"/>
                    <a:pt x="12611101" y="3355340"/>
                    <a:pt x="12551410" y="2688590"/>
                  </a:cubicBezTo>
                  <a:close/>
                </a:path>
              </a:pathLst>
            </a:custGeom>
            <a:blipFill>
              <a:blip r:embed="rId6"/>
              <a:stretch>
                <a:fillRect l="-6467" t="-4082" r="-9121" b="4082"/>
              </a:stretch>
            </a:blipFill>
          </p:spPr>
        </p:sp>
      </p:grpSp>
      <p:sp>
        <p:nvSpPr>
          <p:cNvPr id="7" name="TextBox 7"/>
          <p:cNvSpPr txBox="1"/>
          <p:nvPr/>
        </p:nvSpPr>
        <p:spPr>
          <a:xfrm>
            <a:off x="1028700" y="584861"/>
            <a:ext cx="9601813" cy="4810125"/>
          </a:xfrm>
          <a:prstGeom prst="rect">
            <a:avLst/>
          </a:prstGeom>
        </p:spPr>
        <p:txBody>
          <a:bodyPr lIns="0" tIns="0" rIns="0" bIns="0" rtlCol="0" anchor="t">
            <a:spAutoFit/>
          </a:bodyPr>
          <a:lstStyle/>
          <a:p>
            <a:pPr algn="ctr">
              <a:lnSpc>
                <a:spcPts val="2879"/>
              </a:lnSpc>
              <a:spcBef>
                <a:spcPct val="0"/>
              </a:spcBef>
            </a:pPr>
            <a:r>
              <a:rPr lang="en-US" sz="2400">
                <a:solidFill>
                  <a:srgbClr val="FFFFFF"/>
                </a:solidFill>
                <a:latin typeface="Open Sans"/>
              </a:rPr>
              <a:t>Now here’s another question: </a:t>
            </a:r>
          </a:p>
          <a:p>
            <a:pPr algn="ctr">
              <a:lnSpc>
                <a:spcPts val="2879"/>
              </a:lnSpc>
              <a:spcBef>
                <a:spcPct val="0"/>
              </a:spcBef>
            </a:pPr>
            <a:endParaRPr lang="en-US" sz="2400">
              <a:solidFill>
                <a:srgbClr val="FFFFFF"/>
              </a:solidFill>
              <a:latin typeface="Open Sans"/>
            </a:endParaRPr>
          </a:p>
          <a:p>
            <a:pPr algn="ctr">
              <a:lnSpc>
                <a:spcPts val="3359"/>
              </a:lnSpc>
              <a:spcBef>
                <a:spcPct val="0"/>
              </a:spcBef>
            </a:pPr>
            <a:r>
              <a:rPr lang="en-US" sz="2799">
                <a:solidFill>
                  <a:srgbClr val="FFFFFF"/>
                </a:solidFill>
                <a:latin typeface="Open Sans Bold"/>
              </a:rPr>
              <a:t>Do you have a lower view of your mother because she serves you, or a higher view of her? </a:t>
            </a:r>
          </a:p>
          <a:p>
            <a:pPr algn="ctr">
              <a:lnSpc>
                <a:spcPts val="2879"/>
              </a:lnSpc>
              <a:spcBef>
                <a:spcPct val="0"/>
              </a:spcBef>
            </a:pPr>
            <a:endParaRPr lang="en-US" sz="2799">
              <a:solidFill>
                <a:srgbClr val="FFFFFF"/>
              </a:solidFill>
              <a:latin typeface="Open Sans Bold"/>
            </a:endParaRPr>
          </a:p>
          <a:p>
            <a:pPr algn="ctr">
              <a:lnSpc>
                <a:spcPts val="2879"/>
              </a:lnSpc>
              <a:spcBef>
                <a:spcPct val="0"/>
              </a:spcBef>
            </a:pPr>
            <a:r>
              <a:rPr lang="en-US" sz="2400">
                <a:solidFill>
                  <a:srgbClr val="FFFFFF"/>
                </a:solidFill>
                <a:latin typeface="Open Sans"/>
              </a:rPr>
              <a:t>Most everyone would say a higher view. Why? Serving other people has exactly the opposite effect on them from what we think it will. People are drawn toward those who serve them sacrificially, not repelled by them. Service adds value to people. </a:t>
            </a:r>
          </a:p>
          <a:p>
            <a:pPr algn="ctr">
              <a:lnSpc>
                <a:spcPts val="2879"/>
              </a:lnSpc>
              <a:spcBef>
                <a:spcPct val="0"/>
              </a:spcBef>
            </a:pPr>
            <a:endParaRPr lang="en-US" sz="2400">
              <a:solidFill>
                <a:srgbClr val="FFFFFF"/>
              </a:solidFill>
              <a:latin typeface="Open Sans"/>
            </a:endParaRPr>
          </a:p>
          <a:p>
            <a:pPr algn="ctr">
              <a:lnSpc>
                <a:spcPts val="2879"/>
              </a:lnSpc>
              <a:spcBef>
                <a:spcPct val="0"/>
              </a:spcBef>
            </a:pPr>
            <a:r>
              <a:rPr lang="en-US" sz="2400">
                <a:solidFill>
                  <a:srgbClr val="FFFFFF"/>
                </a:solidFill>
                <a:latin typeface="Open Sans"/>
              </a:rPr>
              <a:t>Servanthood is not about position or skill. It’s about attitude. Leaders seek ways they can add value to others, and the primary way they do it is by serving them.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54A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01515" y="-3636889"/>
            <a:ext cx="8857785" cy="852561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243551">
            <a:off x="9928945" y="4682771"/>
            <a:ext cx="5915271" cy="9375789"/>
          </a:xfrm>
          <a:prstGeom prst="rect">
            <a:avLst/>
          </a:prstGeom>
        </p:spPr>
      </p:pic>
      <p:grpSp>
        <p:nvGrpSpPr>
          <p:cNvPr id="4" name="Group 4"/>
          <p:cNvGrpSpPr>
            <a:grpSpLocks noChangeAspect="1"/>
          </p:cNvGrpSpPr>
          <p:nvPr/>
        </p:nvGrpSpPr>
        <p:grpSpPr>
          <a:xfrm rot="362418">
            <a:off x="10241954" y="-608124"/>
            <a:ext cx="8491976" cy="9445848"/>
            <a:chOff x="687070" y="247650"/>
            <a:chExt cx="11148060" cy="12400280"/>
          </a:xfrm>
        </p:grpSpPr>
        <p:sp>
          <p:nvSpPr>
            <p:cNvPr id="5" name="Freeform 5"/>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6"/>
              <a:stretch>
                <a:fillRect l="-34793" t="-2044" r="-21493" b="2044"/>
              </a:stretch>
            </a:blipFill>
          </p:spPr>
        </p:sp>
      </p:grpSp>
      <p:sp>
        <p:nvSpPr>
          <p:cNvPr id="6" name="TextBox 6"/>
          <p:cNvSpPr txBox="1"/>
          <p:nvPr/>
        </p:nvSpPr>
        <p:spPr>
          <a:xfrm>
            <a:off x="609670" y="779145"/>
            <a:ext cx="6875492" cy="8662035"/>
          </a:xfrm>
          <a:prstGeom prst="rect">
            <a:avLst/>
          </a:prstGeom>
        </p:spPr>
        <p:txBody>
          <a:bodyPr lIns="0" tIns="0" rIns="0" bIns="0" rtlCol="0" anchor="t">
            <a:spAutoFit/>
          </a:bodyPr>
          <a:lstStyle/>
          <a:p>
            <a:pPr algn="ctr">
              <a:lnSpc>
                <a:spcPts val="3600"/>
              </a:lnSpc>
              <a:spcBef>
                <a:spcPct val="0"/>
              </a:spcBef>
            </a:pPr>
            <a:r>
              <a:rPr lang="en-US" sz="2400">
                <a:solidFill>
                  <a:srgbClr val="FFFFFF"/>
                </a:solidFill>
                <a:latin typeface="Open Sans"/>
              </a:rPr>
              <a:t>In John 13, the Saviour of the world exhibited that he was also the greatest Servant of all time. The story is familiar to many. When the disciples booked the upper room for the Passover feast, they forgot to secure the services of a servant to wash feet at the door. It was a custom to do this. Interestingly, as the disciples realized the servant was missing, none of them volunteered for the job. Instead, they argued over who was the greatest. </a:t>
            </a:r>
          </a:p>
          <a:p>
            <a:pPr algn="ctr">
              <a:lnSpc>
                <a:spcPts val="3600"/>
              </a:lnSpc>
              <a:spcBef>
                <a:spcPct val="0"/>
              </a:spcBef>
            </a:pPr>
            <a:endParaRPr lang="en-US" sz="2400">
              <a:solidFill>
                <a:srgbClr val="FFFFFF"/>
              </a:solidFill>
              <a:latin typeface="Open Sans"/>
            </a:endParaRPr>
          </a:p>
          <a:p>
            <a:pPr algn="ctr">
              <a:lnSpc>
                <a:spcPts val="3600"/>
              </a:lnSpc>
              <a:spcBef>
                <a:spcPct val="0"/>
              </a:spcBef>
            </a:pPr>
            <a:r>
              <a:rPr lang="en-US" sz="2400">
                <a:solidFill>
                  <a:srgbClr val="FFFFFF"/>
                </a:solidFill>
                <a:latin typeface="Open Sans"/>
              </a:rPr>
              <a:t>When Jesus saw this, he decided to make an object lesson out of it. So after supper, Jesus stripped down to a garment around his waist. He even looked the part of the servant! Then he took a basin of water and a towel and began washing his disciples’ feet. As Jesus interacted with his men, several lessons about service and adding value arose.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9E5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16209">
            <a:off x="-890667" y="4921459"/>
            <a:ext cx="8901994" cy="10457555"/>
          </a:xfrm>
          <a:prstGeom prst="rect">
            <a:avLst/>
          </a:prstGeom>
        </p:spPr>
      </p:pic>
      <p:pic>
        <p:nvPicPr>
          <p:cNvPr id="3" name="Picture 3"/>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862409">
            <a:off x="12992700" y="-3537343"/>
            <a:ext cx="8901994" cy="10457555"/>
          </a:xfrm>
          <a:prstGeom prst="rect">
            <a:avLst/>
          </a:prstGeom>
        </p:spPr>
      </p:pic>
      <p:grpSp>
        <p:nvGrpSpPr>
          <p:cNvPr id="4" name="Group 4"/>
          <p:cNvGrpSpPr>
            <a:grpSpLocks noChangeAspect="1"/>
          </p:cNvGrpSpPr>
          <p:nvPr/>
        </p:nvGrpSpPr>
        <p:grpSpPr>
          <a:xfrm>
            <a:off x="865270" y="1143000"/>
            <a:ext cx="7295791" cy="8115300"/>
            <a:chOff x="687070" y="247650"/>
            <a:chExt cx="11148060" cy="12400280"/>
          </a:xfrm>
        </p:grpSpPr>
        <p:sp>
          <p:nvSpPr>
            <p:cNvPr id="5" name="Freeform 5"/>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4"/>
              <a:stretch>
                <a:fillRect l="-34510" t="-2044" r="-21210" b="2044"/>
              </a:stretch>
            </a:blipFill>
          </p:spPr>
        </p:sp>
      </p:grpSp>
      <p:grpSp>
        <p:nvGrpSpPr>
          <p:cNvPr id="6" name="Group 6"/>
          <p:cNvGrpSpPr/>
          <p:nvPr/>
        </p:nvGrpSpPr>
        <p:grpSpPr>
          <a:xfrm>
            <a:off x="8967240" y="5003473"/>
            <a:ext cx="8609074" cy="5146763"/>
            <a:chOff x="0" y="0"/>
            <a:chExt cx="11478765" cy="6862351"/>
          </a:xfrm>
        </p:grpSpPr>
        <p:sp>
          <p:nvSpPr>
            <p:cNvPr id="7" name="TextBox 7"/>
            <p:cNvSpPr txBox="1"/>
            <p:nvPr/>
          </p:nvSpPr>
          <p:spPr>
            <a:xfrm>
              <a:off x="0" y="6220365"/>
              <a:ext cx="8300476" cy="641986"/>
            </a:xfrm>
            <a:prstGeom prst="rect">
              <a:avLst/>
            </a:prstGeom>
          </p:spPr>
          <p:txBody>
            <a:bodyPr lIns="0" tIns="0" rIns="0" bIns="0" rtlCol="0" anchor="t">
              <a:spAutoFit/>
            </a:bodyPr>
            <a:lstStyle/>
            <a:p>
              <a:pPr>
                <a:lnSpc>
                  <a:spcPts val="4199"/>
                </a:lnSpc>
              </a:pPr>
              <a:endParaRPr/>
            </a:p>
          </p:txBody>
        </p:sp>
        <p:sp>
          <p:nvSpPr>
            <p:cNvPr id="8" name="TextBox 8"/>
            <p:cNvSpPr txBox="1"/>
            <p:nvPr/>
          </p:nvSpPr>
          <p:spPr>
            <a:xfrm>
              <a:off x="0" y="-19050"/>
              <a:ext cx="11478765" cy="5848350"/>
            </a:xfrm>
            <a:prstGeom prst="rect">
              <a:avLst/>
            </a:prstGeom>
          </p:spPr>
          <p:txBody>
            <a:bodyPr lIns="0" tIns="0" rIns="0" bIns="0" rtlCol="0" anchor="t">
              <a:spAutoFit/>
            </a:bodyPr>
            <a:lstStyle/>
            <a:p>
              <a:pPr>
                <a:lnSpc>
                  <a:spcPts val="11519"/>
                </a:lnSpc>
              </a:pPr>
              <a:r>
                <a:rPr lang="en-US" sz="9600">
                  <a:solidFill>
                    <a:srgbClr val="142414"/>
                  </a:solidFill>
                  <a:latin typeface="Rasputin Light Bold"/>
                </a:rPr>
                <a:t>Christlike Servant Leaders … </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9E5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159217">
            <a:off x="6558936" y="5828137"/>
            <a:ext cx="8901994" cy="1045755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762324">
            <a:off x="12234860" y="7547207"/>
            <a:ext cx="6144834" cy="9739650"/>
          </a:xfrm>
          <a:prstGeom prst="rect">
            <a:avLst/>
          </a:prstGeom>
        </p:spPr>
      </p:pic>
      <p:grpSp>
        <p:nvGrpSpPr>
          <p:cNvPr id="4" name="Group 4"/>
          <p:cNvGrpSpPr>
            <a:grpSpLocks noChangeAspect="1"/>
          </p:cNvGrpSpPr>
          <p:nvPr/>
        </p:nvGrpSpPr>
        <p:grpSpPr>
          <a:xfrm>
            <a:off x="1139655" y="6165677"/>
            <a:ext cx="4716575" cy="5246370"/>
            <a:chOff x="687070" y="247650"/>
            <a:chExt cx="11148060" cy="12400280"/>
          </a:xfrm>
        </p:grpSpPr>
        <p:sp>
          <p:nvSpPr>
            <p:cNvPr id="5" name="Freeform 5"/>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6"/>
              <a:stretch>
                <a:fillRect l="-23098" t="-2044" r="-9798" b="2044"/>
              </a:stretch>
            </a:blipFill>
          </p:spPr>
        </p:sp>
      </p:grpSp>
      <p:grpSp>
        <p:nvGrpSpPr>
          <p:cNvPr id="6" name="Group 6"/>
          <p:cNvGrpSpPr/>
          <p:nvPr/>
        </p:nvGrpSpPr>
        <p:grpSpPr>
          <a:xfrm>
            <a:off x="700049" y="1028700"/>
            <a:ext cx="16559251" cy="1840516"/>
            <a:chOff x="0" y="0"/>
            <a:chExt cx="22079001" cy="2454022"/>
          </a:xfrm>
        </p:grpSpPr>
        <p:sp>
          <p:nvSpPr>
            <p:cNvPr id="7" name="TextBox 7"/>
            <p:cNvSpPr txBox="1"/>
            <p:nvPr/>
          </p:nvSpPr>
          <p:spPr>
            <a:xfrm>
              <a:off x="0" y="751587"/>
              <a:ext cx="22079001" cy="1702435"/>
            </a:xfrm>
            <a:prstGeom prst="rect">
              <a:avLst/>
            </a:prstGeom>
          </p:spPr>
          <p:txBody>
            <a:bodyPr lIns="0" tIns="0" rIns="0" bIns="0" rtlCol="0" anchor="t">
              <a:spAutoFit/>
            </a:bodyPr>
            <a:lstStyle/>
            <a:p>
              <a:pPr marL="0" lvl="0" indent="0">
                <a:lnSpc>
                  <a:spcPts val="3450"/>
                </a:lnSpc>
              </a:pPr>
              <a:r>
                <a:rPr lang="en-US" sz="2300">
                  <a:solidFill>
                    <a:srgbClr val="142414"/>
                  </a:solidFill>
                  <a:latin typeface="TT Commons Pro"/>
                </a:rPr>
                <a:t>to serve others (</a:t>
              </a:r>
              <a:r>
                <a:rPr lang="en-US" sz="2300" u="sng">
                  <a:solidFill>
                    <a:srgbClr val="142414"/>
                  </a:solidFill>
                  <a:latin typeface="TT Commons Pro"/>
                  <a:hlinkClick r:id="rId7" tooltip="https://www.biblegateway.com/passage/?search=John+13%3A1-2&amp;version=NIV"/>
                </a:rPr>
                <a:t>John 13:1–2</a:t>
              </a:r>
              <a:r>
                <a:rPr lang="en-US" sz="2300">
                  <a:solidFill>
                    <a:srgbClr val="142414"/>
                  </a:solidFill>
                  <a:latin typeface="TT Commons Pro"/>
                </a:rPr>
                <a:t>). Jesus’ love was undeserved, unending, unconditional and unselfish. It was not the worthiness or the merits of the disciples that drove Jesus to serve them. He wasn’t expressing gratitude, but grace. Love made him serve his disciples. Think about it: Jesus even washed the feet of Judas Iscariot, the man who would betray him and have him killed the next day. </a:t>
              </a:r>
            </a:p>
          </p:txBody>
        </p:sp>
        <p:sp>
          <p:nvSpPr>
            <p:cNvPr id="8" name="TextBox 8"/>
            <p:cNvSpPr txBox="1"/>
            <p:nvPr/>
          </p:nvSpPr>
          <p:spPr>
            <a:xfrm>
              <a:off x="0" y="-47625"/>
              <a:ext cx="22079001" cy="669925"/>
            </a:xfrm>
            <a:prstGeom prst="rect">
              <a:avLst/>
            </a:prstGeom>
          </p:spPr>
          <p:txBody>
            <a:bodyPr lIns="0" tIns="0" rIns="0" bIns="0" rtlCol="0" anchor="t">
              <a:spAutoFit/>
            </a:bodyPr>
            <a:lstStyle/>
            <a:p>
              <a:pPr>
                <a:lnSpc>
                  <a:spcPts val="3900"/>
                </a:lnSpc>
              </a:pPr>
              <a:r>
                <a:rPr lang="en-US" sz="3000">
                  <a:solidFill>
                    <a:srgbClr val="142414"/>
                  </a:solidFill>
                  <a:latin typeface="Rasputin Light Bold"/>
                </a:rPr>
                <a:t> 1. ARE MOTIVATED BY LOVE... </a:t>
              </a:r>
            </a:p>
          </p:txBody>
        </p:sp>
      </p:grpSp>
      <p:grpSp>
        <p:nvGrpSpPr>
          <p:cNvPr id="9" name="Group 9"/>
          <p:cNvGrpSpPr/>
          <p:nvPr/>
        </p:nvGrpSpPr>
        <p:grpSpPr>
          <a:xfrm>
            <a:off x="700049" y="4017183"/>
            <a:ext cx="16559251" cy="1840516"/>
            <a:chOff x="0" y="0"/>
            <a:chExt cx="22079001" cy="2454022"/>
          </a:xfrm>
        </p:grpSpPr>
        <p:sp>
          <p:nvSpPr>
            <p:cNvPr id="10" name="TextBox 10"/>
            <p:cNvSpPr txBox="1"/>
            <p:nvPr/>
          </p:nvSpPr>
          <p:spPr>
            <a:xfrm>
              <a:off x="0" y="751587"/>
              <a:ext cx="22079001" cy="1702435"/>
            </a:xfrm>
            <a:prstGeom prst="rect">
              <a:avLst/>
            </a:prstGeom>
          </p:spPr>
          <p:txBody>
            <a:bodyPr lIns="0" tIns="0" rIns="0" bIns="0" rtlCol="0" anchor="t">
              <a:spAutoFit/>
            </a:bodyPr>
            <a:lstStyle/>
            <a:p>
              <a:pPr marL="0" lvl="0" indent="0">
                <a:lnSpc>
                  <a:spcPts val="3450"/>
                </a:lnSpc>
              </a:pPr>
              <a:r>
                <a:rPr lang="en-US" sz="2300">
                  <a:solidFill>
                    <a:srgbClr val="142414"/>
                  </a:solidFill>
                  <a:latin typeface="TT Commons Pro"/>
                </a:rPr>
                <a:t>that allows them to serve others (</a:t>
              </a:r>
              <a:r>
                <a:rPr lang="en-US" sz="2300" u="sng">
                  <a:solidFill>
                    <a:srgbClr val="142414"/>
                  </a:solidFill>
                  <a:latin typeface="TT Commons Pro"/>
                  <a:hlinkClick r:id="rId8" tooltip="https://www.biblegateway.com/passage/?search=John+13%3A3&amp;version=NIV"/>
                </a:rPr>
                <a:t>John 13:3</a:t>
              </a:r>
              <a:r>
                <a:rPr lang="en-US" sz="2300">
                  <a:solidFill>
                    <a:srgbClr val="142414"/>
                  </a:solidFill>
                  <a:latin typeface="TT Commons Pro"/>
                </a:rPr>
                <a:t>). Jesus knew who he was, and he was secure enough to get down on the floor and wash his disciples’ feet. He didn’t have to prove anything. In fact, he had nothing to prove, nothing to lose and nothing to hide. The insecure are into titles. The secure are into towels. Jesus’ security enabled him to both stoop and stretch. </a:t>
              </a:r>
            </a:p>
          </p:txBody>
        </p:sp>
        <p:sp>
          <p:nvSpPr>
            <p:cNvPr id="11" name="TextBox 11"/>
            <p:cNvSpPr txBox="1"/>
            <p:nvPr/>
          </p:nvSpPr>
          <p:spPr>
            <a:xfrm>
              <a:off x="0" y="-47625"/>
              <a:ext cx="22079001" cy="669925"/>
            </a:xfrm>
            <a:prstGeom prst="rect">
              <a:avLst/>
            </a:prstGeom>
          </p:spPr>
          <p:txBody>
            <a:bodyPr lIns="0" tIns="0" rIns="0" bIns="0" rtlCol="0" anchor="t">
              <a:spAutoFit/>
            </a:bodyPr>
            <a:lstStyle/>
            <a:p>
              <a:pPr>
                <a:lnSpc>
                  <a:spcPts val="3900"/>
                </a:lnSpc>
              </a:pPr>
              <a:r>
                <a:rPr lang="en-US" sz="3000">
                  <a:solidFill>
                    <a:srgbClr val="142414"/>
                  </a:solidFill>
                  <a:latin typeface="Rasputin Light Bold"/>
                </a:rPr>
                <a:t>2. POSSESS A SECURITY...</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9E5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04274" y="-5030332"/>
            <a:ext cx="8857785" cy="8525618"/>
          </a:xfrm>
          <a:prstGeom prst="rect">
            <a:avLst/>
          </a:prstGeom>
        </p:spPr>
      </p:pic>
      <p:pic>
        <p:nvPicPr>
          <p:cNvPr id="3" name="Picture 3"/>
          <p:cNvPicPr>
            <a:picLocks noChangeAspect="1"/>
          </p:cNvPicPr>
          <p:nvPr/>
        </p:nvPicPr>
        <p:blipFill>
          <a:blip r:embed="rId4">
            <a:alphaModFix amt="21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653687">
            <a:off x="10166505" y="4129872"/>
            <a:ext cx="9957653" cy="86631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726396">
            <a:off x="12693024" y="-4409839"/>
            <a:ext cx="5318268" cy="842953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045464">
            <a:off x="10463264" y="6473304"/>
            <a:ext cx="5489002" cy="8700148"/>
          </a:xfrm>
          <a:prstGeom prst="rect">
            <a:avLst/>
          </a:prstGeom>
        </p:spPr>
      </p:pic>
      <p:grpSp>
        <p:nvGrpSpPr>
          <p:cNvPr id="6" name="Group 6"/>
          <p:cNvGrpSpPr>
            <a:grpSpLocks noChangeAspect="1"/>
          </p:cNvGrpSpPr>
          <p:nvPr/>
        </p:nvGrpSpPr>
        <p:grpSpPr>
          <a:xfrm>
            <a:off x="11690639" y="2646820"/>
            <a:ext cx="5246370" cy="5246370"/>
            <a:chOff x="0" y="0"/>
            <a:chExt cx="12700000" cy="12700000"/>
          </a:xfrm>
        </p:grpSpPr>
        <p:sp>
          <p:nvSpPr>
            <p:cNvPr id="7" name="Freeform 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10"/>
              <a:stretch>
                <a:fillRect l="-32504" r="-32504"/>
              </a:stretch>
            </a:blipFill>
          </p:spPr>
        </p:sp>
      </p:grpSp>
      <p:grpSp>
        <p:nvGrpSpPr>
          <p:cNvPr id="8" name="Group 8"/>
          <p:cNvGrpSpPr/>
          <p:nvPr/>
        </p:nvGrpSpPr>
        <p:grpSpPr>
          <a:xfrm>
            <a:off x="648283" y="687693"/>
            <a:ext cx="10329923" cy="3154966"/>
            <a:chOff x="0" y="0"/>
            <a:chExt cx="13773231" cy="4206622"/>
          </a:xfrm>
        </p:grpSpPr>
        <p:sp>
          <p:nvSpPr>
            <p:cNvPr id="9" name="TextBox 9"/>
            <p:cNvSpPr txBox="1"/>
            <p:nvPr/>
          </p:nvSpPr>
          <p:spPr>
            <a:xfrm>
              <a:off x="0" y="751587"/>
              <a:ext cx="13773231" cy="3455035"/>
            </a:xfrm>
            <a:prstGeom prst="rect">
              <a:avLst/>
            </a:prstGeom>
          </p:spPr>
          <p:txBody>
            <a:bodyPr lIns="0" tIns="0" rIns="0" bIns="0" rtlCol="0" anchor="t">
              <a:spAutoFit/>
            </a:bodyPr>
            <a:lstStyle/>
            <a:p>
              <a:pPr marL="0" lvl="0" indent="0">
                <a:lnSpc>
                  <a:spcPts val="3450"/>
                </a:lnSpc>
              </a:pPr>
              <a:r>
                <a:rPr lang="en-US" sz="2300">
                  <a:solidFill>
                    <a:srgbClr val="142414"/>
                  </a:solidFill>
                  <a:latin typeface="TT Commons Pro"/>
                </a:rPr>
                <a:t>to others (</a:t>
              </a:r>
              <a:r>
                <a:rPr lang="en-US" sz="2300" u="sng">
                  <a:solidFill>
                    <a:srgbClr val="142414"/>
                  </a:solidFill>
                  <a:latin typeface="TT Commons Pro"/>
                  <a:hlinkClick r:id="rId11" tooltip="https://www.biblegateway.com/passage/?search=John+13%3A4-5&amp;version=NIV"/>
                </a:rPr>
                <a:t>John 13:4–5</a:t>
              </a:r>
              <a:r>
                <a:rPr lang="en-US" sz="2300">
                  <a:solidFill>
                    <a:srgbClr val="142414"/>
                  </a:solidFill>
                  <a:latin typeface="TT Commons Pro"/>
                </a:rPr>
                <a:t>). Jesus didn’t wait for someone to clarify protocol. He saw a need and met it. No one else had volunteered for the foot-washing job that night—so Jesus made an object lesson out of the event. He started something that he hoped would be passed down from those twelve disciples to others (see John 13:12–15). Foot washing will never be in vogue. It will be done by leaders who are willing to pioneer an act of humility and sacrifice. </a:t>
              </a:r>
            </a:p>
          </p:txBody>
        </p:sp>
        <p:sp>
          <p:nvSpPr>
            <p:cNvPr id="10" name="TextBox 10"/>
            <p:cNvSpPr txBox="1"/>
            <p:nvPr/>
          </p:nvSpPr>
          <p:spPr>
            <a:xfrm>
              <a:off x="0" y="-47625"/>
              <a:ext cx="13773231" cy="669925"/>
            </a:xfrm>
            <a:prstGeom prst="rect">
              <a:avLst/>
            </a:prstGeom>
          </p:spPr>
          <p:txBody>
            <a:bodyPr lIns="0" tIns="0" rIns="0" bIns="0" rtlCol="0" anchor="t">
              <a:spAutoFit/>
            </a:bodyPr>
            <a:lstStyle/>
            <a:p>
              <a:pPr>
                <a:lnSpc>
                  <a:spcPts val="3900"/>
                </a:lnSpc>
              </a:pPr>
              <a:r>
                <a:rPr lang="en-US" sz="3000">
                  <a:solidFill>
                    <a:srgbClr val="142414"/>
                  </a:solidFill>
                  <a:latin typeface="Rasputin Light Bold"/>
                </a:rPr>
                <a:t>3. INITIATE SERVANT LEADERSHIP </a:t>
              </a:r>
            </a:p>
          </p:txBody>
        </p:sp>
      </p:grpSp>
      <p:grpSp>
        <p:nvGrpSpPr>
          <p:cNvPr id="11" name="Group 11"/>
          <p:cNvGrpSpPr/>
          <p:nvPr/>
        </p:nvGrpSpPr>
        <p:grpSpPr>
          <a:xfrm>
            <a:off x="648283" y="4897874"/>
            <a:ext cx="10329923" cy="3593116"/>
            <a:chOff x="0" y="0"/>
            <a:chExt cx="13773231" cy="4790822"/>
          </a:xfrm>
        </p:grpSpPr>
        <p:sp>
          <p:nvSpPr>
            <p:cNvPr id="12" name="TextBox 12"/>
            <p:cNvSpPr txBox="1"/>
            <p:nvPr/>
          </p:nvSpPr>
          <p:spPr>
            <a:xfrm>
              <a:off x="0" y="751587"/>
              <a:ext cx="13773231" cy="4039235"/>
            </a:xfrm>
            <a:prstGeom prst="rect">
              <a:avLst/>
            </a:prstGeom>
          </p:spPr>
          <p:txBody>
            <a:bodyPr lIns="0" tIns="0" rIns="0" bIns="0" rtlCol="0" anchor="t">
              <a:spAutoFit/>
            </a:bodyPr>
            <a:lstStyle/>
            <a:p>
              <a:pPr marL="0" lvl="0" indent="0">
                <a:lnSpc>
                  <a:spcPts val="3450"/>
                </a:lnSpc>
              </a:pPr>
              <a:r>
                <a:rPr lang="en-US" sz="2300">
                  <a:solidFill>
                    <a:srgbClr val="142414"/>
                  </a:solidFill>
                  <a:latin typeface="TT Commons Pro"/>
                </a:rPr>
                <a:t>4. RECEIVE SERVANT-MINISTRY from others (</a:t>
              </a:r>
              <a:r>
                <a:rPr lang="en-US" sz="2300" u="sng">
                  <a:solidFill>
                    <a:srgbClr val="142414"/>
                  </a:solidFill>
                  <a:latin typeface="TT Commons Pro"/>
                  <a:hlinkClick r:id="rId12" tooltip="https://www.biblegateway.com/passage/?search=John+13%3A6-7&amp;version=NIV"/>
                </a:rPr>
                <a:t>John 13:6–7</a:t>
              </a:r>
              <a:r>
                <a:rPr lang="en-US" sz="2300">
                  <a:solidFill>
                    <a:srgbClr val="142414"/>
                  </a:solidFill>
                  <a:latin typeface="TT Commons Pro"/>
                </a:rPr>
                <a:t>). A servant’s heart exposes pride in others. Peter had a hard time letting Jesus serve him. He still possessed a worldly mindset that assumed that someone of Jesus’ caliber should never stoop to wash feet. Sometimes leaders must learn to let others serve them. Because they become so used to serving others, it is difficult for them to relax and receive. In this instance, Jesus was asking Simon Peter to sit and allow the Master to serve him. </a:t>
              </a:r>
            </a:p>
          </p:txBody>
        </p:sp>
        <p:sp>
          <p:nvSpPr>
            <p:cNvPr id="13" name="TextBox 13"/>
            <p:cNvSpPr txBox="1"/>
            <p:nvPr/>
          </p:nvSpPr>
          <p:spPr>
            <a:xfrm>
              <a:off x="0" y="-47625"/>
              <a:ext cx="13773231" cy="669925"/>
            </a:xfrm>
            <a:prstGeom prst="rect">
              <a:avLst/>
            </a:prstGeom>
          </p:spPr>
          <p:txBody>
            <a:bodyPr lIns="0" tIns="0" rIns="0" bIns="0" rtlCol="0" anchor="t">
              <a:spAutoFit/>
            </a:bodyPr>
            <a:lstStyle/>
            <a:p>
              <a:pPr>
                <a:lnSpc>
                  <a:spcPts val="3900"/>
                </a:lnSpc>
              </a:pPr>
              <a:r>
                <a:rPr lang="en-US" sz="3000">
                  <a:solidFill>
                    <a:srgbClr val="142414"/>
                  </a:solidFill>
                  <a:latin typeface="Rasputin Light Bold"/>
                </a:rPr>
                <a:t>4. RECEIVE SERVANT-MINISTRY </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9E5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09504" y="4707189"/>
            <a:ext cx="8857785" cy="852561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43839">
            <a:off x="-2707209" y="4920069"/>
            <a:ext cx="5915271" cy="9375789"/>
          </a:xfrm>
          <a:prstGeom prst="rect">
            <a:avLst/>
          </a:prstGeom>
        </p:spPr>
      </p:pic>
      <p:grpSp>
        <p:nvGrpSpPr>
          <p:cNvPr id="4" name="Group 4"/>
          <p:cNvGrpSpPr>
            <a:grpSpLocks noChangeAspect="1"/>
          </p:cNvGrpSpPr>
          <p:nvPr/>
        </p:nvGrpSpPr>
        <p:grpSpPr>
          <a:xfrm>
            <a:off x="601911" y="1630659"/>
            <a:ext cx="4525163" cy="4525163"/>
            <a:chOff x="0" y="0"/>
            <a:chExt cx="12700000" cy="12700000"/>
          </a:xfrm>
        </p:grpSpPr>
        <p:sp>
          <p:nvSpPr>
            <p:cNvPr id="5" name="Freeform 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6"/>
              <a:stretch>
                <a:fillRect l="-38598" r="-38598"/>
              </a:stretch>
            </a:blipFill>
          </p:spPr>
        </p:sp>
      </p:grpSp>
      <p:grpSp>
        <p:nvGrpSpPr>
          <p:cNvPr id="6" name="Group 6"/>
          <p:cNvGrpSpPr/>
          <p:nvPr/>
        </p:nvGrpSpPr>
        <p:grpSpPr>
          <a:xfrm>
            <a:off x="6168543" y="1416825"/>
            <a:ext cx="11233414" cy="2716816"/>
            <a:chOff x="0" y="0"/>
            <a:chExt cx="14977885" cy="3622422"/>
          </a:xfrm>
        </p:grpSpPr>
        <p:sp>
          <p:nvSpPr>
            <p:cNvPr id="7" name="TextBox 7"/>
            <p:cNvSpPr txBox="1"/>
            <p:nvPr/>
          </p:nvSpPr>
          <p:spPr>
            <a:xfrm>
              <a:off x="0" y="751587"/>
              <a:ext cx="14977885" cy="2870835"/>
            </a:xfrm>
            <a:prstGeom prst="rect">
              <a:avLst/>
            </a:prstGeom>
          </p:spPr>
          <p:txBody>
            <a:bodyPr lIns="0" tIns="0" rIns="0" bIns="0" rtlCol="0" anchor="t">
              <a:spAutoFit/>
            </a:bodyPr>
            <a:lstStyle/>
            <a:p>
              <a:pPr marL="0" lvl="0" indent="0">
                <a:lnSpc>
                  <a:spcPts val="3450"/>
                </a:lnSpc>
              </a:pPr>
              <a:r>
                <a:rPr lang="en-US" sz="2300">
                  <a:solidFill>
                    <a:srgbClr val="142414"/>
                  </a:solidFill>
                  <a:latin typeface="TT Commons Pro"/>
                </a:rPr>
                <a:t>with God (</a:t>
              </a:r>
              <a:r>
                <a:rPr lang="en-US" sz="2300" u="sng">
                  <a:solidFill>
                    <a:srgbClr val="142414"/>
                  </a:solidFill>
                  <a:latin typeface="TT Commons Pro"/>
                  <a:hlinkClick r:id="rId7" tooltip="https://www.biblegateway.com/passage/?search=John+13%3A8-9&amp;version=NIV"/>
                </a:rPr>
                <a:t>John 13:8–9</a:t>
              </a:r>
              <a:r>
                <a:rPr lang="en-US" sz="2300">
                  <a:solidFill>
                    <a:srgbClr val="142414"/>
                  </a:solidFill>
                  <a:latin typeface="TT Commons Pro"/>
                </a:rPr>
                <a:t>). Peter moved from one extreme to the other. If Jesus was going to wash him, he didn’t want to miss anything he might do. He wanted Jesus to wash his entire body. Simon Peter exhibits a great attitude here. If Jesus was giving away, he wanted to receive all that Jesus had to give; he didn’t want anything to stand between him and his Lord. </a:t>
              </a:r>
            </a:p>
          </p:txBody>
        </p:sp>
        <p:sp>
          <p:nvSpPr>
            <p:cNvPr id="8" name="TextBox 8"/>
            <p:cNvSpPr txBox="1"/>
            <p:nvPr/>
          </p:nvSpPr>
          <p:spPr>
            <a:xfrm>
              <a:off x="0" y="-47625"/>
              <a:ext cx="14977885" cy="669925"/>
            </a:xfrm>
            <a:prstGeom prst="rect">
              <a:avLst/>
            </a:prstGeom>
          </p:spPr>
          <p:txBody>
            <a:bodyPr lIns="0" tIns="0" rIns="0" bIns="0" rtlCol="0" anchor="t">
              <a:spAutoFit/>
            </a:bodyPr>
            <a:lstStyle/>
            <a:p>
              <a:pPr>
                <a:lnSpc>
                  <a:spcPts val="3900"/>
                </a:lnSpc>
              </a:pPr>
              <a:r>
                <a:rPr lang="en-US" sz="3000">
                  <a:solidFill>
                    <a:srgbClr val="142414"/>
                  </a:solidFill>
                  <a:latin typeface="Rasputin Light Bold"/>
                </a:rPr>
                <a:t> 5. WANT NOTHING TO HIDER THEIR RELATIONSHIP...</a:t>
              </a:r>
            </a:p>
          </p:txBody>
        </p:sp>
      </p:grpSp>
      <p:grpSp>
        <p:nvGrpSpPr>
          <p:cNvPr id="9" name="Group 9"/>
          <p:cNvGrpSpPr/>
          <p:nvPr/>
        </p:nvGrpSpPr>
        <p:grpSpPr>
          <a:xfrm>
            <a:off x="7072033" y="5815032"/>
            <a:ext cx="10329923" cy="3154966"/>
            <a:chOff x="0" y="0"/>
            <a:chExt cx="13773231" cy="4206622"/>
          </a:xfrm>
        </p:grpSpPr>
        <p:sp>
          <p:nvSpPr>
            <p:cNvPr id="10" name="TextBox 10"/>
            <p:cNvSpPr txBox="1"/>
            <p:nvPr/>
          </p:nvSpPr>
          <p:spPr>
            <a:xfrm>
              <a:off x="0" y="751587"/>
              <a:ext cx="13773231" cy="3455035"/>
            </a:xfrm>
            <a:prstGeom prst="rect">
              <a:avLst/>
            </a:prstGeom>
          </p:spPr>
          <p:txBody>
            <a:bodyPr lIns="0" tIns="0" rIns="0" bIns="0" rtlCol="0" anchor="t">
              <a:spAutoFit/>
            </a:bodyPr>
            <a:lstStyle/>
            <a:p>
              <a:pPr marL="0" lvl="0" indent="0">
                <a:lnSpc>
                  <a:spcPts val="3450"/>
                </a:lnSpc>
              </a:pPr>
              <a:r>
                <a:rPr lang="en-US" sz="2300">
                  <a:solidFill>
                    <a:srgbClr val="142414"/>
                  </a:solidFill>
                  <a:latin typeface="TT Commons Pro"/>
                </a:rPr>
                <a:t>by their example (</a:t>
              </a:r>
              <a:r>
                <a:rPr lang="en-US" sz="2300" u="sng">
                  <a:solidFill>
                    <a:srgbClr val="142414"/>
                  </a:solidFill>
                  <a:latin typeface="TT Commons Pro"/>
                  <a:hlinkClick r:id="rId8" tooltip="https://www.biblegateway.com/passage/?search=John+13%3A12%2C+15&amp;version=NIV"/>
                </a:rPr>
                <a:t>John 13:12, 15</a:t>
              </a:r>
              <a:r>
                <a:rPr lang="en-US" sz="2300">
                  <a:solidFill>
                    <a:srgbClr val="142414"/>
                  </a:solidFill>
                  <a:latin typeface="TT Commons Pro"/>
                </a:rPr>
                <a:t>). Afterward, Jesus discussed the meaning of his foot washing. He reminded them that the Master and Lord had just washed their feet, so no position should prevent them from doing it for someone else. Jesus let them know that if the Master washed their feet, they ought to imitate him. His model was to be reproduced. In fact, his example was much more powerful than a lecture about the principles of service. Actions speak more loudly than words. </a:t>
              </a:r>
            </a:p>
          </p:txBody>
        </p:sp>
        <p:sp>
          <p:nvSpPr>
            <p:cNvPr id="11" name="TextBox 11"/>
            <p:cNvSpPr txBox="1"/>
            <p:nvPr/>
          </p:nvSpPr>
          <p:spPr>
            <a:xfrm>
              <a:off x="0" y="-47625"/>
              <a:ext cx="13773231" cy="669925"/>
            </a:xfrm>
            <a:prstGeom prst="rect">
              <a:avLst/>
            </a:prstGeom>
          </p:spPr>
          <p:txBody>
            <a:bodyPr lIns="0" tIns="0" rIns="0" bIns="0" rtlCol="0" anchor="t">
              <a:spAutoFit/>
            </a:bodyPr>
            <a:lstStyle/>
            <a:p>
              <a:pPr>
                <a:lnSpc>
                  <a:spcPts val="3900"/>
                </a:lnSpc>
              </a:pPr>
              <a:r>
                <a:rPr lang="en-US" sz="3000">
                  <a:solidFill>
                    <a:srgbClr val="142414"/>
                  </a:solidFill>
                  <a:latin typeface="Rasputin Light Bold"/>
                </a:rPr>
                <a:t>6. TEACH SERVANTHOOD... </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9E5FB"/>
        </a:solidFill>
        <a:effectLst/>
      </p:bgPr>
    </p:bg>
    <p:spTree>
      <p:nvGrpSpPr>
        <p:cNvPr id="1" name=""/>
        <p:cNvGrpSpPr/>
        <p:nvPr/>
      </p:nvGrpSpPr>
      <p:grpSpPr>
        <a:xfrm>
          <a:off x="0" y="0"/>
          <a:ext cx="0" cy="0"/>
          <a:chOff x="0" y="0"/>
          <a:chExt cx="0" cy="0"/>
        </a:xfrm>
      </p:grpSpPr>
      <p:grpSp>
        <p:nvGrpSpPr>
          <p:cNvPr id="2" name="Group 2"/>
          <p:cNvGrpSpPr/>
          <p:nvPr/>
        </p:nvGrpSpPr>
        <p:grpSpPr>
          <a:xfrm>
            <a:off x="917745" y="553179"/>
            <a:ext cx="16866334" cy="5783866"/>
            <a:chOff x="0" y="0"/>
            <a:chExt cx="22488445" cy="7711822"/>
          </a:xfrm>
        </p:grpSpPr>
        <p:sp>
          <p:nvSpPr>
            <p:cNvPr id="3" name="TextBox 3"/>
            <p:cNvSpPr txBox="1"/>
            <p:nvPr/>
          </p:nvSpPr>
          <p:spPr>
            <a:xfrm>
              <a:off x="0" y="751587"/>
              <a:ext cx="22488445" cy="6960235"/>
            </a:xfrm>
            <a:prstGeom prst="rect">
              <a:avLst/>
            </a:prstGeom>
          </p:spPr>
          <p:txBody>
            <a:bodyPr lIns="0" tIns="0" rIns="0" bIns="0" rtlCol="0" anchor="t">
              <a:spAutoFit/>
            </a:bodyPr>
            <a:lstStyle/>
            <a:p>
              <a:pPr>
                <a:lnSpc>
                  <a:spcPts val="3450"/>
                </a:lnSpc>
              </a:pPr>
              <a:r>
                <a:rPr lang="en-US" sz="2300">
                  <a:solidFill>
                    <a:srgbClr val="142414"/>
                  </a:solidFill>
                  <a:latin typeface="TT Commons Pro"/>
                </a:rPr>
                <a:t>(</a:t>
              </a:r>
              <a:r>
                <a:rPr lang="en-US" sz="2300" u="sng">
                  <a:solidFill>
                    <a:srgbClr val="142414"/>
                  </a:solidFill>
                  <a:latin typeface="TT Commons Pro"/>
                  <a:hlinkClick r:id="rId2" tooltip="https://www.biblegateway.com/passage/?search=John+13%3A16-17&amp;version=NIV"/>
                </a:rPr>
                <a:t>John 13:16–17</a:t>
              </a:r>
              <a:r>
                <a:rPr lang="en-US" sz="2300">
                  <a:solidFill>
                    <a:srgbClr val="142414"/>
                  </a:solidFill>
                  <a:latin typeface="TT Commons Pro"/>
                </a:rPr>
                <a:t>). Jesus reminded them they were blessed if they obeyed him in this lifestyle. The greatest blessing follows those who step out by faith and do the opposite of what the world is doing. God blesses those who “go countercultural” and serve people with no thought of getting something in return from them. The return comes in the form of God’s blessing. </a:t>
              </a:r>
            </a:p>
            <a:p>
              <a:pPr>
                <a:lnSpc>
                  <a:spcPts val="3450"/>
                </a:lnSpc>
              </a:pPr>
              <a:endParaRPr lang="en-US" sz="2300">
                <a:solidFill>
                  <a:srgbClr val="142414"/>
                </a:solidFill>
                <a:latin typeface="TT Commons Pro"/>
              </a:endParaRPr>
            </a:p>
            <a:p>
              <a:pPr>
                <a:lnSpc>
                  <a:spcPts val="3450"/>
                </a:lnSpc>
              </a:pPr>
              <a:r>
                <a:rPr lang="en-US" sz="2300">
                  <a:solidFill>
                    <a:srgbClr val="142414"/>
                  </a:solidFill>
                  <a:latin typeface="TT Commons Pro"/>
                </a:rPr>
                <a:t>When leaders serve, they add value to the people who receive their service. This value might be as simple as feeling worthwhile or special. It could be that the value is a resource we put in people’s hands or a word of encouragement we speak to them. Whatever it is, people always receive something and feel better about themselves because of their leader. </a:t>
              </a:r>
            </a:p>
            <a:p>
              <a:pPr>
                <a:lnSpc>
                  <a:spcPts val="3450"/>
                </a:lnSpc>
              </a:pPr>
              <a:endParaRPr lang="en-US" sz="2300">
                <a:solidFill>
                  <a:srgbClr val="142414"/>
                </a:solidFill>
                <a:latin typeface="TT Commons Pro"/>
              </a:endParaRPr>
            </a:p>
            <a:p>
              <a:pPr>
                <a:lnSpc>
                  <a:spcPts val="3450"/>
                </a:lnSpc>
              </a:pPr>
              <a:r>
                <a:rPr lang="en-US" sz="2300">
                  <a:solidFill>
                    <a:srgbClr val="142414"/>
                  </a:solidFill>
                  <a:latin typeface="TT Commons Pro"/>
                </a:rPr>
                <a:t>A good habit for a leader is try to add value to everyone he or she meets; try to add something to their lives rather than take away. Seek to replenish and resource them to live the higher life God has called them to. This is what Jesus did, day in and day out. Maybe that’s why people think so highly of him. He served. </a:t>
              </a:r>
            </a:p>
            <a:p>
              <a:pPr marL="0" lvl="0" indent="0">
                <a:lnSpc>
                  <a:spcPts val="3450"/>
                </a:lnSpc>
              </a:pPr>
              <a:endParaRPr lang="en-US" sz="2300">
                <a:solidFill>
                  <a:srgbClr val="142414"/>
                </a:solidFill>
                <a:latin typeface="TT Commons Pro"/>
              </a:endParaRPr>
            </a:p>
          </p:txBody>
        </p:sp>
        <p:sp>
          <p:nvSpPr>
            <p:cNvPr id="4" name="TextBox 4"/>
            <p:cNvSpPr txBox="1"/>
            <p:nvPr/>
          </p:nvSpPr>
          <p:spPr>
            <a:xfrm>
              <a:off x="0" y="-47625"/>
              <a:ext cx="22488445" cy="669925"/>
            </a:xfrm>
            <a:prstGeom prst="rect">
              <a:avLst/>
            </a:prstGeom>
          </p:spPr>
          <p:txBody>
            <a:bodyPr lIns="0" tIns="0" rIns="0" bIns="0" rtlCol="0" anchor="t">
              <a:spAutoFit/>
            </a:bodyPr>
            <a:lstStyle/>
            <a:p>
              <a:pPr>
                <a:lnSpc>
                  <a:spcPts val="3900"/>
                </a:lnSpc>
              </a:pPr>
              <a:r>
                <a:rPr lang="en-US" sz="3000">
                  <a:solidFill>
                    <a:srgbClr val="142414"/>
                  </a:solidFill>
                  <a:latin typeface="Rasputin Light Bold"/>
                </a:rPr>
                <a:t>7. LIVE A BLESSED LIFE...</a:t>
              </a:r>
            </a:p>
          </p:txBody>
        </p:sp>
      </p:grpSp>
      <p:pic>
        <p:nvPicPr>
          <p:cNvPr id="5" name="Picture 5"/>
          <p:cNvPicPr>
            <a:picLocks noChangeAspect="1"/>
          </p:cNvPicPr>
          <p:nvPr/>
        </p:nvPicPr>
        <p:blipFill>
          <a:blip r:embed="rId3">
            <a:alphaModFix amt="21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159217">
            <a:off x="630772" y="5058223"/>
            <a:ext cx="8901994" cy="10457555"/>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762324">
            <a:off x="4626521" y="5834276"/>
            <a:ext cx="6144834" cy="9739650"/>
          </a:xfrm>
          <a:prstGeom prst="rect">
            <a:avLst/>
          </a:prstGeom>
        </p:spPr>
      </p:pic>
      <p:grpSp>
        <p:nvGrpSpPr>
          <p:cNvPr id="7" name="Group 7"/>
          <p:cNvGrpSpPr>
            <a:grpSpLocks noChangeAspect="1"/>
          </p:cNvGrpSpPr>
          <p:nvPr/>
        </p:nvGrpSpPr>
        <p:grpSpPr>
          <a:xfrm>
            <a:off x="11341923" y="5412769"/>
            <a:ext cx="5476205" cy="5476205"/>
            <a:chOff x="0" y="0"/>
            <a:chExt cx="12700000" cy="12700000"/>
          </a:xfrm>
        </p:grpSpPr>
        <p:sp>
          <p:nvSpPr>
            <p:cNvPr id="8" name="Freeform 8"/>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7"/>
              <a:stretch>
                <a:fillRect l="-7747" r="-7747"/>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690a795-f21e-4b7b-8d1a-7e94d6b69746">
      <Terms xmlns="http://schemas.microsoft.com/office/infopath/2007/PartnerControls"/>
    </lcf76f155ced4ddcb4097134ff3c332f>
    <TaxCatchAll xmlns="723d6732-34fe-47f3-aa85-330b4c357a0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194C16BBE87C94DA93B9BD6E75291F3" ma:contentTypeVersion="13" ma:contentTypeDescription="Create a new document." ma:contentTypeScope="" ma:versionID="193bf641c79128c37c6764942c54d15b">
  <xsd:schema xmlns:xsd="http://www.w3.org/2001/XMLSchema" xmlns:xs="http://www.w3.org/2001/XMLSchema" xmlns:p="http://schemas.microsoft.com/office/2006/metadata/properties" xmlns:ns2="4690a795-f21e-4b7b-8d1a-7e94d6b69746" xmlns:ns3="723d6732-34fe-47f3-aa85-330b4c357a03" targetNamespace="http://schemas.microsoft.com/office/2006/metadata/properties" ma:root="true" ma:fieldsID="e5387f82831572ffba7838c16858bd26" ns2:_="" ns3:_="">
    <xsd:import namespace="4690a795-f21e-4b7b-8d1a-7e94d6b69746"/>
    <xsd:import namespace="723d6732-34fe-47f3-aa85-330b4c357a0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90a795-f21e-4b7b-8d1a-7e94d6b697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e9b9404-e72a-4351-b1fa-0cbc25905e6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3d6732-34fe-47f3-aa85-330b4c357a03" elementFormDefault="qualified">
    <xsd:import namespace="http://schemas.microsoft.com/office/2006/documentManagement/types"/>
    <xsd:import namespace="http://schemas.microsoft.com/office/infopath/2007/PartnerControls"/>
    <xsd:element name="TaxCatchAll" ma:index="17" nillable="true" ma:displayName="Taxonomy Catch All Column" ma:description="" ma:hidden="true" ma:list="{fccf73e2-5007-41c0-8d07-c7c580af5049}" ma:internalName="TaxCatchAll" ma:showField="CatchAllData" ma:web="723d6732-34fe-47f3-aa85-330b4c357a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ct:contentTypeSchema xmlns:ct="http://schemas.microsoft.com/office/2006/metadata/contentType" xmlns:ma="http://schemas.microsoft.com/office/2006/metadata/properties/metaAttributes" ct:_="" ma:_="" ma:contentTypeName="Project Document" ma:contentTypeID="0x010100F11B04EFEED17A4881869C310E832AA7003FCDE0F6610D7F4D93DF1AA4D4E7EC29" ma:contentTypeVersion="4" ma:contentTypeDescription="" ma:contentTypeScope="" ma:versionID="616568b39762aa8c1d636d43c3164d9d">
  <xsd:schema xmlns:xsd="http://www.w3.org/2001/XMLSchema" xmlns:xs="http://www.w3.org/2001/XMLSchema" xmlns:p="http://schemas.microsoft.com/office/2006/metadata/properties" xmlns:ns1="http://schemas.microsoft.com/sharepoint/v3" xmlns:ns2="http://schemas.microsoft.com/sharepoint/v3/fields" targetNamespace="http://schemas.microsoft.com/office/2006/metadata/properties" ma:root="true" ma:fieldsID="4fd6e5b46c5e5d04ab5cf10b38d2f748" ns1:_="" ns2:_="">
    <xsd:import namespace="http://schemas.microsoft.com/sharepoint/v3"/>
    <xsd:import namespace="http://schemas.microsoft.com/sharepoint/v3/fields"/>
    <xsd:element name="properties">
      <xsd:complexType>
        <xsd:sequence>
          <xsd:element name="documentManagement">
            <xsd:complexType>
              <xsd:all>
                <xsd:element ref="ns1:PercentComplete" minOccurs="0"/>
                <xsd:element ref="ns1:WorkAddress" minOccurs="0"/>
                <xsd:element ref="ns1:WorkCity" minOccurs="0"/>
                <xsd:element ref="ns1:WorkCountry" minOccurs="0"/>
                <xsd:element ref="ns2:TaskDueDate" minOccurs="0"/>
                <xsd:element ref="ns1:JobTitl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ercentComplete" ma:index="8" nillable="true" ma:displayName="% Complete" ma:internalName="PercentComplete" ma:percentage="TRUE">
      <xsd:simpleType>
        <xsd:restriction base="dms:Number">
          <xsd:maxInclusive value="1"/>
          <xsd:minInclusive value="0"/>
        </xsd:restriction>
      </xsd:simpleType>
    </xsd:element>
    <xsd:element name="WorkAddress" ma:index="9" nillable="true" ma:displayName="Address" ma:internalName="WorkAddress">
      <xsd:simpleType>
        <xsd:restriction base="dms:Note">
          <xsd:maxLength value="255"/>
        </xsd:restriction>
      </xsd:simpleType>
    </xsd:element>
    <xsd:element name="WorkCity" ma:index="10" nillable="true" ma:displayName="City" ma:internalName="WorkCity">
      <xsd:simpleType>
        <xsd:restriction base="dms:Text"/>
      </xsd:simpleType>
    </xsd:element>
    <xsd:element name="WorkCountry" ma:index="11" nillable="true" ma:displayName="Country/Region" ma:internalName="WorkCountry">
      <xsd:simpleType>
        <xsd:restriction base="dms:Text"/>
      </xsd:simpleType>
    </xsd:element>
    <xsd:element name="JobTitle" ma:index="13" nillable="true" ma:displayName="Job Title" ma:internalName="JobTitl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TaskDueDate" ma:index="12" nillable="true" ma:displayName="Due Date" ma:format="DateOnly" ma:internalName="TaskDue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D2BDBA-7253-4116-9C7D-250BE6C6D78D}">
  <ds:schemaRefs>
    <ds:schemaRef ds:uri="http://schemas.microsoft.com/office/2006/metadata/properties"/>
    <ds:schemaRef ds:uri="http://schemas.microsoft.com/office/infopath/2007/PartnerControls"/>
    <ds:schemaRef ds:uri="http://schemas.microsoft.com/sharepoint/v3/fields"/>
    <ds:schemaRef ds:uri="http://schemas.microsoft.com/sharepoint/v3"/>
  </ds:schemaRefs>
</ds:datastoreItem>
</file>

<file path=customXml/itemProps2.xml><?xml version="1.0" encoding="utf-8"?>
<ds:datastoreItem xmlns:ds="http://schemas.openxmlformats.org/officeDocument/2006/customXml" ds:itemID="{DFB40A0E-8F6A-40FC-9012-34A8CEBFBECB}">
  <ds:schemaRefs>
    <ds:schemaRef ds:uri="http://schemas.microsoft.com/sharepoint/v3/contenttype/forms"/>
  </ds:schemaRefs>
</ds:datastoreItem>
</file>

<file path=customXml/itemProps3.xml><?xml version="1.0" encoding="utf-8"?>
<ds:datastoreItem xmlns:ds="http://schemas.openxmlformats.org/officeDocument/2006/customXml" ds:itemID="{029966F3-C8AA-40BF-9379-83EF1C98F9DE}"/>
</file>

<file path=customXml/itemProps4.xml><?xml version="1.0" encoding="utf-8"?>
<ds:datastoreItem xmlns:ds="http://schemas.openxmlformats.org/officeDocument/2006/customXml" ds:itemID="{B96A6A66-48EE-45F1-A93D-A03DC78D0E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Teaching on Servant Leadership</dc:title>
  <cp:revision>2</cp:revision>
  <dcterms:created xsi:type="dcterms:W3CDTF">2006-08-16T00:00:00Z</dcterms:created>
  <dcterms:modified xsi:type="dcterms:W3CDTF">2023-05-14T09:14:44Z</dcterms:modified>
  <dc:identifier>DAFi4LO2Rb4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0x010100B194C16BBE87C94DA93B9BD6E75291F3</vt:lpwstr>
  </property>
  <property fmtid="{D5CDD505-2E9C-101B-9397-08002B2CF9AE}" pid="3" name="MSIP_Label_36a5eb60-4059-4488-b04a-9ad280793a16_Enabled">
    <vt:lpwstr>true</vt:lpwstr>
  </property>
  <property fmtid="{D5CDD505-2E9C-101B-9397-08002B2CF9AE}" pid="4" name="MSIP_Label_36a5eb60-4059-4488-b04a-9ad280793a16_SetDate">
    <vt:lpwstr>2023-05-14T09:14:38Z</vt:lpwstr>
  </property>
  <property fmtid="{D5CDD505-2E9C-101B-9397-08002B2CF9AE}" pid="5" name="MSIP_Label_36a5eb60-4059-4488-b04a-9ad280793a16_Method">
    <vt:lpwstr>Standard</vt:lpwstr>
  </property>
  <property fmtid="{D5CDD505-2E9C-101B-9397-08002B2CF9AE}" pid="6" name="MSIP_Label_36a5eb60-4059-4488-b04a-9ad280793a16_Name">
    <vt:lpwstr>All Employees (unrestricted)</vt:lpwstr>
  </property>
  <property fmtid="{D5CDD505-2E9C-101B-9397-08002B2CF9AE}" pid="7" name="MSIP_Label_36a5eb60-4059-4488-b04a-9ad280793a16_SiteId">
    <vt:lpwstr>4cc1a18c-6a9a-42ff-a3ea-8bfca4cdb35f</vt:lpwstr>
  </property>
  <property fmtid="{D5CDD505-2E9C-101B-9397-08002B2CF9AE}" pid="8" name="MSIP_Label_36a5eb60-4059-4488-b04a-9ad280793a16_ActionId">
    <vt:lpwstr>6a595d64-5a74-4cc6-b70a-55a24e8ef211</vt:lpwstr>
  </property>
  <property fmtid="{D5CDD505-2E9C-101B-9397-08002B2CF9AE}" pid="9" name="MSIP_Label_36a5eb60-4059-4488-b04a-9ad280793a16_ContentBits">
    <vt:lpwstr>0</vt:lpwstr>
  </property>
  <property fmtid="{D5CDD505-2E9C-101B-9397-08002B2CF9AE}" pid="10" name="Order">
    <vt:r8>263600</vt:r8>
  </property>
  <property fmtid="{D5CDD505-2E9C-101B-9397-08002B2CF9AE}" pid="11" name="xd_Signature">
    <vt:bool>false</vt:bool>
  </property>
  <property fmtid="{D5CDD505-2E9C-101B-9397-08002B2CF9AE}" pid="12" name="xd_ProgID">
    <vt:lpwstr/>
  </property>
  <property fmtid="{D5CDD505-2E9C-101B-9397-08002B2CF9AE}" pid="13" name="_SourceUrl">
    <vt:lpwstr/>
  </property>
  <property fmtid="{D5CDD505-2E9C-101B-9397-08002B2CF9AE}" pid="14" name="_SharedFileIndex">
    <vt:lpwstr/>
  </property>
  <property fmtid="{D5CDD505-2E9C-101B-9397-08002B2CF9AE}" pid="15" name="ComplianceAssetId">
    <vt:lpwstr/>
  </property>
  <property fmtid="{D5CDD505-2E9C-101B-9397-08002B2CF9AE}" pid="16" name="TemplateUrl">
    <vt:lpwstr/>
  </property>
  <property fmtid="{D5CDD505-2E9C-101B-9397-08002B2CF9AE}" pid="17" name="_ExtendedDescription">
    <vt:lpwstr/>
  </property>
  <property fmtid="{D5CDD505-2E9C-101B-9397-08002B2CF9AE}" pid="18" name="TriggerFlowInfo">
    <vt:lpwstr/>
  </property>
</Properties>
</file>