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3" r:id="rId6"/>
    <p:sldId id="258" r:id="rId7"/>
    <p:sldId id="257" r:id="rId8"/>
    <p:sldId id="260" r:id="rId9"/>
    <p:sldId id="259" r:id="rId10"/>
    <p:sldId id="261" r:id="rId11"/>
    <p:sldId id="262" r:id="rId12"/>
  </p:sldIdLst>
  <p:sldSz cx="18288000" cy="10287000"/>
  <p:notesSz cx="6858000" cy="9144000"/>
  <p:embeddedFontLst>
    <p:embeddedFont>
      <p:font typeface="Helvetica World" panose="020B0604020202020204" charset="-128"/>
      <p:regular r:id="rId13"/>
    </p:embeddedFont>
    <p:embeddedFont>
      <p:font typeface="Helvetica World Bold" panose="020B0604020202020204" charset="-128"/>
      <p:regular r:id="rId14"/>
    </p:embeddedFont>
    <p:embeddedFont>
      <p:font typeface="Apricot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264F0-CC2B-0F24-B93E-E797131E9AF9}" v="2" dt="2023-07-04T06:48:52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24" Type="http://schemas.microsoft.com/office/2016/11/relationships/changesInfo" Target="changesInfos/changesInfo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dette Scott" userId="S::bernadette.scott@vinnies-cg.org.au::59d7f2bb-14b4-401c-ba39-1580fa7f662f" providerId="AD" clId="Web-{AD2264F0-CC2B-0F24-B93E-E797131E9AF9}"/>
    <pc:docChg chg="sldOrd">
      <pc:chgData name="Bernadette Scott" userId="S::bernadette.scott@vinnies-cg.org.au::59d7f2bb-14b4-401c-ba39-1580fa7f662f" providerId="AD" clId="Web-{AD2264F0-CC2B-0F24-B93E-E797131E9AF9}" dt="2023-07-04T06:48:52.114" v="1"/>
      <pc:docMkLst>
        <pc:docMk/>
      </pc:docMkLst>
      <pc:sldChg chg="ord">
        <pc:chgData name="Bernadette Scott" userId="S::bernadette.scott@vinnies-cg.org.au::59d7f2bb-14b4-401c-ba39-1580fa7f662f" providerId="AD" clId="Web-{AD2264F0-CC2B-0F24-B93E-E797131E9AF9}" dt="2023-07-04T06:48:49.020" v="0"/>
        <pc:sldMkLst>
          <pc:docMk/>
          <pc:sldMk cId="0" sldId="257"/>
        </pc:sldMkLst>
      </pc:sldChg>
      <pc:sldChg chg="ord">
        <pc:chgData name="Bernadette Scott" userId="S::bernadette.scott@vinnies-cg.org.au::59d7f2bb-14b4-401c-ba39-1580fa7f662f" providerId="AD" clId="Web-{AD2264F0-CC2B-0F24-B93E-E797131E9AF9}" dt="2023-07-04T06:48:52.114" v="1"/>
        <pc:sldMkLst>
          <pc:docMk/>
          <pc:sldMk cId="0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98891" y="287089"/>
            <a:ext cx="8186912" cy="818691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6C2B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63191" y="1887690"/>
            <a:ext cx="7858311" cy="200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4"/>
              </a:lnSpc>
            </a:pPr>
            <a:r>
              <a:rPr lang="en-US" sz="11653" dirty="0">
                <a:solidFill>
                  <a:srgbClr val="000000"/>
                </a:solidFill>
                <a:latin typeface="Apricots"/>
              </a:rPr>
              <a:t>Mary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8329" y="4560256"/>
            <a:ext cx="6678381" cy="192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FFFFFF"/>
                </a:solidFill>
                <a:latin typeface="Helvetica World"/>
              </a:rPr>
              <a:t>... in the Vincentian Tradition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 Mary, Gentle Woman - Carey Landry - Catholic Hymn - Choir (SATB) with Lyrics - Sunday 7pm Choir">
            <a:hlinkClick r:id="" action="ppaction://media"/>
            <a:extLst>
              <a:ext uri="{FF2B5EF4-FFF2-40B4-BE49-F238E27FC236}">
                <a16:creationId xmlns:a16="http://schemas.microsoft.com/office/drawing/2014/main" id="{341DD97F-34E6-2EFD-F581-ABB95D4F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104900"/>
            <a:ext cx="15849600" cy="891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AD10F-F6CB-8BAD-7B09-E68241BF9BE8}"/>
              </a:ext>
            </a:extLst>
          </p:cNvPr>
          <p:cNvSpPr txBox="1"/>
          <p:nvPr/>
        </p:nvSpPr>
        <p:spPr>
          <a:xfrm>
            <a:off x="1409700" y="-873829"/>
            <a:ext cx="15468600" cy="1747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314"/>
              </a:lnSpc>
            </a:pPr>
            <a:r>
              <a:rPr lang="en-US" sz="2800" dirty="0">
                <a:solidFill>
                  <a:srgbClr val="000000"/>
                </a:solidFill>
                <a:latin typeface="Apricots"/>
              </a:rPr>
              <a:t>Opening Hymn</a:t>
            </a:r>
          </a:p>
        </p:txBody>
      </p:sp>
    </p:spTree>
    <p:extLst>
      <p:ext uri="{BB962C8B-B14F-4D97-AF65-F5344CB8AC3E}">
        <p14:creationId xmlns:p14="http://schemas.microsoft.com/office/powerpoint/2010/main" val="8251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2358" y="990600"/>
            <a:ext cx="17383284" cy="847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I remember my mother telling me when I was very young. ““Go out and play with Michael and his brother; they’re nice boys!”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Of all the kids on the block, why Michael and his brother?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Answer: Because my Mum thought he’d be a good influence on me.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In her mind there was this thought: “I want you to hang around friends who are going to lead you in the right way and not the wrong.”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“People influence people for good or for bad. I want my children take in the good kind of influence.”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And that’s much of what’s behind our being with Mary, Louise and Vincent, as we all praise God.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They’re good influences (among the other things they are.)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In our wish to praise God, be in contact with God, come before God –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they can lead us rightly and fortify us.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they can show us some of the way, and open us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to what it is that energizes our own praising of God.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Interestingly, Vincent de Paul was not known for a special devotion to Mary.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He was wary of excesses that in his time had crept into Marian devotion.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And so, compared to a number of spiritual luminaries of his day, he was seen to downplay it.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But, when you read what he wrote, and watch him in the way he actually prayed, acted and praised God,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the figure of Mary looms large; she was very influential.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What are Vincent’s key insights about the Blessed Mother and Praising God?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Commentators tells us that his thoughts come together in the interplay of three events in Mary’s life he referred to often.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But more to our point this evening, he was attracted to these events because they carry three basic attitudes that enable us to praise God rightly,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and continue to do that ever more genuinely.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6154" y="252402"/>
            <a:ext cx="17383284" cy="94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“Praise God!” Now there are two words that go together.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In the presence of God, the very first instinct is to praise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36C2BE"/>
                </a:solidFill>
                <a:latin typeface="Helvetica World Bold"/>
              </a:rPr>
              <a:t> – How Great Thou Art, All Honor and Glory to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36C2BE"/>
                </a:solidFill>
                <a:latin typeface="Helvetica World Bold"/>
              </a:rPr>
              <a:t>God, My Soul Glorifies the Lord. Praise God.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36C2BE"/>
              </a:solidFill>
              <a:latin typeface="Helvetica World Bo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We come here to act out/on these words once again, praising God.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And the way we do it tells us that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there’s more than one way to do it.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We praise God by our good deeds and our sacrifices.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We praise by the example of a life generously lived.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We glorify God by treating the environment not as our possession but as God’s gift.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We will be using music to praise God.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There are of course words involved, but they are carried along by song.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There are these words I speak now, but music is more immediate,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a more primal speech, closer to the soul,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better able to carry praise from our insides,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where we feel it, to our outsides where we can say it  and show it.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Music has always been a front line/first-response kind of praising.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The psalms demonstrate that.  So does Mary’s classic song we’ll hear, the Magnificat.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Let's consider three things: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the praise music,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the Mary theme it will sing out,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Helvetica World"/>
              </a:rPr>
              <a:t> and the spiritual legacy that comes to us from St. Vincent de Paul and Louise de Marillac.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Helvetica Wor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2358" y="1180147"/>
            <a:ext cx="17383284" cy="788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 Bold"/>
              </a:rPr>
              <a:t>So, what do we find out about Mary in Vincent’s life?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 Bo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By looking at these 3 events in Mary’s life that Vincent was drawn to, we can see the “good influence” Mary had on him.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And by letting ourselves praise God with these same kinds of attitudes, we ourselves come under the good influence of Vincent.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I haven’t yet mentioned the Marian influence of the other Vincentian founder, St. Louise de Marillac.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 Bold"/>
              </a:rPr>
              <a:t>What influence does she bring to the Vincentian Family.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And so let me do that.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People who study her suggest that her insight into praise of God is this she frequently wrote of the nourishment that comes from identifying with Mary.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With Louise it was identification with their common experience of Motherhood. She understands Mary primarily through Louise’s own experience of being a mother.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She knows of Mary’s special brand of joy (Magnificat Joy) through of her own joy at having a son.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She knows of Mary’s sorrows from the inside through the pains and worries she suffered as a mother.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In other words, she knows Mary’s stance before God through the hard things she learned and had to re-learn through this very central experience in her own life.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The point here is not necessarily about motherhood itself, but rather identification with aspects of Mary’s life.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This a way to help us in our praise of God.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And so we identify with Mary’s fears, and with the trust with which she faced those fears.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We know Mary’s poverty(her lowliness) in our own, and learn the way she turned that lowly state into openness to God,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and present-moment gratitude for what she’s being given.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Louise would influence us by pointing how powerful and nourishing it can be if we let our life’s experience be an entrance into how it was inside of Mary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as she came before God, -- as she praised God. That is, through identification, Mary teaches us how to praise God.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2358" y="526126"/>
            <a:ext cx="17383284" cy="921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The first is the Immaculate Conception, Mary conceived without sin.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This is a teaching/devotion that wants to shine a light on the fact that Mary put up no resistances to the workings of God within her.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She was 100% cooperative.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Rather than closing down to the movements of God within her, she was wide open to them, fully sensitive to them.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Rather than filtering out any of the light of God shining within her, right from the beginning she let herself be totally exposed to it.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So, the praise-attitude that Mary images here (and that Vincent notices) is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be open, as open as you possibly can be, to the promptings of God’s Spirit within and around you.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36C2BE"/>
                </a:solidFill>
                <a:latin typeface="Helvetica World Bold"/>
              </a:rPr>
              <a:t>Praise God this way.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36C2BE"/>
              </a:solidFill>
              <a:latin typeface="Helvetica World Bo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The second is the Annunciation, the scene where the angel visits Mary and announces she is to be the Mother of God.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At the end of the conversation (which as you might remember wasn’t an easy conversation), she offers herself for whatever God wants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6C2BE"/>
                </a:solidFill>
                <a:latin typeface="Apricots"/>
              </a:rPr>
              <a:t>“Be it done unto me according to your word.”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2399">
              <a:solidFill>
                <a:srgbClr val="36C2BE"/>
              </a:solidFill>
              <a:latin typeface="Apricots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And this is our second attitude in praising God:  I’m here at your beckoning; show me Your way and I’ll walk it.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“Who am I that the Lord should come to me?  But the Lord did come to me -- and I’m at his service. My spirit rejoices in God my Savior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36C2BE"/>
                </a:solidFill>
                <a:latin typeface="Helvetica World Bold"/>
              </a:rPr>
              <a:t>Praise God this way.</a:t>
            </a:r>
            <a:r>
              <a:rPr lang="en-US" sz="1799">
                <a:solidFill>
                  <a:srgbClr val="000000"/>
                </a:solidFill>
                <a:latin typeface="Helvetica World Bold"/>
              </a:rPr>
              <a:t>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Helvetica World Bo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The third is the Visitation, the time when Mary travels to be with her Cousin, Elizabeth, to help her in her old-age pregnancy.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The detail that Vincent picks up on is how Mary went to Elizabeth, how she left her own house in haste.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She is not just open to God, not just ready to serve – but she actually serves, actually gets on the road, really jumps at the chance to act.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She follows through, in action, on her offer of herself.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Helvetica World"/>
              </a:rPr>
              <a:t> Vincent sees this quality as an integral part of coming before God – not only being ready and willing to serve God’s cause, but actually serving.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36C2BE"/>
                </a:solidFill>
                <a:latin typeface="Helvetica World Bold"/>
              </a:rPr>
              <a:t>Praise God this way.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36C2BE"/>
              </a:solidFill>
              <a:latin typeface="Helvetica World Bo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36C2BE"/>
              </a:solidFill>
              <a:latin typeface="Helvetica World Bo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36C2BE"/>
              </a:solidFill>
              <a:latin typeface="Helvetica World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13283" y="990600"/>
            <a:ext cx="12068770" cy="826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So, is Mary part of this Vincentian way to praise God?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Definitely Yes.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The Blessed Virgin Mary, Mother of Our Lord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Jesus Christ, enters intimately into Louise and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Vincent’s style of giving praise.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Her influence weaves through their worship.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When we come to praise God, they would tell us,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identify with Mary in her openness,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her offer of her whole self to what God asks,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her ready service to God’s people.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With this little word-widow onto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Mary’s influence on our Vincentian legacy,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onto Mary’s act of praise,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let us get onto the real, fuller praying of this night,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the heart-and-soul praying that comes through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the kind of praise that only music can give.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Helvetica Wor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36C2BE"/>
                </a:solidFill>
                <a:latin typeface="Helvetica World Bold"/>
              </a:rPr>
              <a:t>Praise God, Praise God.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Helvetica World"/>
              </a:rPr>
              <a:t> And let the Church say </a:t>
            </a:r>
          </a:p>
          <a:p>
            <a:pPr algn="ctr">
              <a:lnSpc>
                <a:spcPts val="12459"/>
              </a:lnSpc>
              <a:spcBef>
                <a:spcPct val="0"/>
              </a:spcBef>
            </a:pPr>
            <a:r>
              <a:rPr lang="en-US" sz="8899">
                <a:solidFill>
                  <a:srgbClr val="36C2BE"/>
                </a:solidFill>
                <a:latin typeface="Apricots"/>
              </a:rPr>
              <a:t>Praise God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GNIFICAT - Sr Bubbles Bandojo, rc (Lyric Video)">
            <a:hlinkClick r:id="" action="ppaction://media"/>
            <a:extLst>
              <a:ext uri="{FF2B5EF4-FFF2-40B4-BE49-F238E27FC236}">
                <a16:creationId xmlns:a16="http://schemas.microsoft.com/office/drawing/2014/main" id="{F67678B0-5016-669B-CB22-3E45F136D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723900"/>
            <a:ext cx="16764000" cy="94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F11B04EFEED17A4881869C310E832AA7003FCDE0F6610D7F4D93DF1AA4D4E7EC29" ma:contentTypeVersion="4" ma:contentTypeDescription="" ma:contentTypeScope="" ma:versionID="616568b39762aa8c1d636d43c3164d9d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4fd6e5b46c5e5d04ab5cf10b38d2f748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PercentComplete" minOccurs="0"/>
                <xsd:element ref="ns1:WorkAddress" minOccurs="0"/>
                <xsd:element ref="ns1:WorkCity" minOccurs="0"/>
                <xsd:element ref="ns1:WorkCountry" minOccurs="0"/>
                <xsd:element ref="ns2:TaskDueDate" minOccurs="0"/>
                <xsd:element ref="ns1:JobTit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ercentComplete" ma:index="8" nillable="true" ma:displayName="% Complete" ma:internalName="PercentComplete" ma:percentage="TRUE">
      <xsd:simpleType>
        <xsd:restriction base="dms:Number">
          <xsd:maxInclusive value="1"/>
          <xsd:minInclusive value="0"/>
        </xsd:restriction>
      </xsd:simpleType>
    </xsd:element>
    <xsd:element name="WorkAddress" ma:index="9" nillable="true" ma:displayName="Address" ma:internalName="WorkAddress">
      <xsd:simpleType>
        <xsd:restriction base="dms:Note">
          <xsd:maxLength value="255"/>
        </xsd:restriction>
      </xsd:simpleType>
    </xsd:element>
    <xsd:element name="WorkCity" ma:index="10" nillable="true" ma:displayName="City" ma:internalName="WorkCity">
      <xsd:simpleType>
        <xsd:restriction base="dms:Text"/>
      </xsd:simpleType>
    </xsd:element>
    <xsd:element name="WorkCountry" ma:index="11" nillable="true" ma:displayName="Country/Region" ma:internalName="WorkCountry">
      <xsd:simpleType>
        <xsd:restriction base="dms:Text"/>
      </xsd:simpleType>
    </xsd:element>
    <xsd:element name="JobTitle" ma:index="13" nillable="true" ma:displayName="Job Title" ma:internalName="JobTitl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TaskDueDate" ma:index="12" nillable="true" ma:displayName="Due Date" ma:format="DateOnly" ma:internalName="TaskDu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94C16BBE87C94DA93B9BD6E75291F3" ma:contentTypeVersion="6" ma:contentTypeDescription="Create a new document." ma:contentTypeScope="" ma:versionID="cd7cab8fffcf2a6d139fc3eb9fa5546f">
  <xsd:schema xmlns:xsd="http://www.w3.org/2001/XMLSchema" xmlns:xs="http://www.w3.org/2001/XMLSchema" xmlns:p="http://schemas.microsoft.com/office/2006/metadata/properties" xmlns:ns2="4690a795-f21e-4b7b-8d1a-7e94d6b69746" targetNamespace="http://schemas.microsoft.com/office/2006/metadata/properties" ma:root="true" ma:fieldsID="38070984e7e858d38d0d50a0783dea1b" ns2:_="">
    <xsd:import namespace="4690a795-f21e-4b7b-8d1a-7e94d6b697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90a795-f21e-4b7b-8d1a-7e94d6b69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53BEE5-4C10-436A-AD71-28E400843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7E81EE-3F60-4EC2-8255-6B2D6EBEC4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D35F51-0AD9-4F2F-9F2D-EFFA1F4F39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Microsoft Office PowerPoint</Application>
  <PresentationFormat>Custom</PresentationFormat>
  <Paragraphs>128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 : Praise Magnificat</dc:title>
  <dc:creator>Bernadette Scott</dc:creator>
  <cp:lastModifiedBy>Bernadette Scott</cp:lastModifiedBy>
  <cp:revision>4</cp:revision>
  <dcterms:created xsi:type="dcterms:W3CDTF">2006-08-16T00:00:00Z</dcterms:created>
  <dcterms:modified xsi:type="dcterms:W3CDTF">2023-07-04T06:49:00Z</dcterms:modified>
  <dc:identifier>DAFmyQNBO-c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a5eb60-4059-4488-b04a-9ad280793a16_Enabled">
    <vt:lpwstr>true</vt:lpwstr>
  </property>
  <property fmtid="{D5CDD505-2E9C-101B-9397-08002B2CF9AE}" pid="3" name="MSIP_Label_36a5eb60-4059-4488-b04a-9ad280793a16_SetDate">
    <vt:lpwstr>2023-06-25T02:26:54Z</vt:lpwstr>
  </property>
  <property fmtid="{D5CDD505-2E9C-101B-9397-08002B2CF9AE}" pid="4" name="MSIP_Label_36a5eb60-4059-4488-b04a-9ad280793a16_Method">
    <vt:lpwstr>Standard</vt:lpwstr>
  </property>
  <property fmtid="{D5CDD505-2E9C-101B-9397-08002B2CF9AE}" pid="5" name="MSIP_Label_36a5eb60-4059-4488-b04a-9ad280793a16_Name">
    <vt:lpwstr>All Employees (unrestricted)</vt:lpwstr>
  </property>
  <property fmtid="{D5CDD505-2E9C-101B-9397-08002B2CF9AE}" pid="6" name="MSIP_Label_36a5eb60-4059-4488-b04a-9ad280793a16_SiteId">
    <vt:lpwstr>4cc1a18c-6a9a-42ff-a3ea-8bfca4cdb35f</vt:lpwstr>
  </property>
  <property fmtid="{D5CDD505-2E9C-101B-9397-08002B2CF9AE}" pid="7" name="MSIP_Label_36a5eb60-4059-4488-b04a-9ad280793a16_ActionId">
    <vt:lpwstr>010f7dfa-612d-4796-b938-2100a100abfc</vt:lpwstr>
  </property>
  <property fmtid="{D5CDD505-2E9C-101B-9397-08002B2CF9AE}" pid="8" name="MSIP_Label_36a5eb60-4059-4488-b04a-9ad280793a16_ContentBits">
    <vt:lpwstr>0</vt:lpwstr>
  </property>
</Properties>
</file>