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340" autoAdjust="0"/>
    <p:restoredTop sz="94660"/>
  </p:normalViewPr>
  <p:slideViewPr>
    <p:cSldViewPr>
      <p:cViewPr varScale="1">
        <p:scale>
          <a:sx n="74" d="100"/>
          <a:sy n="74" d="100"/>
        </p:scale>
        <p:origin x="193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dette Scott" userId="S::bernadette.scott@vinnies-cg.org.au::59d7f2bb-14b4-401c-ba39-1580fa7f662f" providerId="AD" clId="Web-{190527B8-2B85-370E-96E1-D2CA27E432CB}"/>
    <pc:docChg chg="mod">
      <pc:chgData name="Bernadette Scott" userId="S::bernadette.scott@vinnies-cg.org.au::59d7f2bb-14b4-401c-ba39-1580fa7f662f" providerId="AD" clId="Web-{190527B8-2B85-370E-96E1-D2CA27E432CB}" dt="2023-06-25T04:34:15.957" v="0" actId="33475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476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381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823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269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230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600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497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850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351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024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123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75F76-7F70-4180-95E3-8D0D9284F882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9D87F-1708-405E-A0C3-3E9BA5E9DE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967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4358157" y="2353329"/>
            <a:ext cx="410445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b="1" dirty="0">
                <a:latin typeface="Trebuchet MS" pitchFamily="34" charset="0"/>
              </a:rPr>
              <a:t>MISSION</a:t>
            </a:r>
          </a:p>
          <a:p>
            <a:pPr algn="ctr"/>
            <a:r>
              <a:rPr lang="en-AU" sz="4400" b="1" dirty="0">
                <a:latin typeface="Trebuchet MS" pitchFamily="34" charset="0"/>
              </a:rPr>
              <a:t>INTEGRATION </a:t>
            </a:r>
          </a:p>
          <a:p>
            <a:pPr algn="ctr"/>
            <a:endParaRPr lang="en-AU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41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419872" y="436602"/>
            <a:ext cx="551823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latin typeface="Trebuchet MS" pitchFamily="34" charset="0"/>
              </a:rPr>
              <a:t> </a:t>
            </a:r>
            <a:r>
              <a:rPr lang="en-AU" sz="2000" b="1" dirty="0">
                <a:latin typeface="Trebuchet MS" pitchFamily="34" charset="0"/>
              </a:rPr>
              <a:t>SOME ELEMENTS OF MISSION INTEGRATION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AU" b="1" dirty="0">
                <a:latin typeface="Trebuchet MS" pitchFamily="34" charset="0"/>
              </a:rPr>
              <a:t>Mentoring Roles.</a:t>
            </a:r>
          </a:p>
          <a:p>
            <a:pPr marL="285750" indent="-285750">
              <a:buFont typeface="Courier New" pitchFamily="49" charset="0"/>
              <a:buChar char="o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AU" b="1" dirty="0">
                <a:latin typeface="Trebuchet MS" pitchFamily="34" charset="0"/>
              </a:rPr>
              <a:t>Structured orientation / induction to the spirit of the SVDP Society and Frederic </a:t>
            </a:r>
            <a:r>
              <a:rPr lang="en-AU" b="1" dirty="0" err="1">
                <a:latin typeface="Trebuchet MS" pitchFamily="34" charset="0"/>
              </a:rPr>
              <a:t>Ozanam</a:t>
            </a:r>
            <a:r>
              <a:rPr lang="en-AU" b="1" dirty="0">
                <a:latin typeface="Trebuchet MS" pitchFamily="34" charset="0"/>
              </a:rPr>
              <a:t> and others.</a:t>
            </a:r>
          </a:p>
          <a:p>
            <a:pPr marL="285750" indent="-285750">
              <a:buFont typeface="Courier New" pitchFamily="49" charset="0"/>
              <a:buChar char="o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AU" b="1" dirty="0">
                <a:latin typeface="Trebuchet MS" pitchFamily="34" charset="0"/>
              </a:rPr>
              <a:t>Mission Review / Process for reflection on life / work experiences in light of our Vincentian </a:t>
            </a:r>
            <a:r>
              <a:rPr lang="en-AU" b="1" dirty="0" err="1">
                <a:latin typeface="Trebuchet MS" pitchFamily="34" charset="0"/>
              </a:rPr>
              <a:t>Charism</a:t>
            </a:r>
            <a:r>
              <a:rPr lang="en-AU" b="1" dirty="0">
                <a:latin typeface="Trebuchet MS" pitchFamily="34" charset="0"/>
              </a:rPr>
              <a:t> / Spirit – to be used in team meetings at all levels. Becomes a tool for sharing / discussing issues / behaviours…. </a:t>
            </a:r>
          </a:p>
          <a:p>
            <a:pPr marL="285750" indent="-285750">
              <a:buFont typeface="Courier New" pitchFamily="49" charset="0"/>
              <a:buChar char="o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AU" b="1" dirty="0">
                <a:latin typeface="Trebuchet MS" pitchFamily="34" charset="0"/>
              </a:rPr>
              <a:t>Discernment and reflection demonstrated in decision making.</a:t>
            </a:r>
          </a:p>
          <a:p>
            <a:pPr marL="285750" indent="-285750">
              <a:buFont typeface="Courier New" pitchFamily="49" charset="0"/>
              <a:buChar char="o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AU" b="1" dirty="0">
                <a:latin typeface="Trebuchet MS" pitchFamily="34" charset="0"/>
              </a:rPr>
              <a:t>Creating opportunities for celebrating who we are in light of our heritage, our Vincentian Story.</a:t>
            </a:r>
          </a:p>
          <a:p>
            <a:pPr marL="285750" indent="-285750">
              <a:buFont typeface="Courier New" pitchFamily="49" charset="0"/>
              <a:buChar char="o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n-AU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20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0296" y="445314"/>
            <a:ext cx="564300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MISSION INTEGRATION :</a:t>
            </a:r>
          </a:p>
          <a:p>
            <a:endParaRPr lang="en-AU" sz="2000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WHAT IS IMPORTANT TO YOU?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HOW DO YOU SEE THIS IMPACTING ON THIS GROUP </a:t>
            </a:r>
            <a:r>
              <a:rPr lang="en-AU" sz="1200" b="1" dirty="0">
                <a:latin typeface="Trebuchet MS" pitchFamily="34" charset="0"/>
              </a:rPr>
              <a:t>AND</a:t>
            </a:r>
            <a:r>
              <a:rPr lang="en-AU" b="1" dirty="0">
                <a:latin typeface="Trebuchet MS" pitchFamily="34" charset="0"/>
              </a:rPr>
              <a:t> OUR WORK: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RELATIONSHIPS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PLANNING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STRATEGIES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POLICIES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PROCESSES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PRESENTATIONS</a:t>
            </a:r>
          </a:p>
          <a:p>
            <a:br>
              <a:rPr lang="en-AU" b="1" dirty="0">
                <a:latin typeface="Trebuchet MS" pitchFamily="34" charset="0"/>
              </a:rPr>
            </a:br>
            <a:r>
              <a:rPr lang="en-AU" b="1" dirty="0">
                <a:latin typeface="Trebuchet MS" pitchFamily="34" charset="0"/>
              </a:rPr>
              <a:t>RESPONSIBILITIES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OTHER …..</a:t>
            </a:r>
            <a:endParaRPr lang="en-AU" sz="20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8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0296" y="445314"/>
            <a:ext cx="564300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MISSION INTEGRATION :</a:t>
            </a:r>
          </a:p>
          <a:p>
            <a:endParaRPr lang="en-AU" sz="2000" b="1" dirty="0">
              <a:latin typeface="Trebuchet MS" pitchFamily="34" charset="0"/>
            </a:endParaRPr>
          </a:p>
          <a:p>
            <a:r>
              <a:rPr lang="en-AU" sz="2000" b="1" dirty="0">
                <a:latin typeface="Trebuchet MS" pitchFamily="34" charset="0"/>
              </a:rPr>
              <a:t>WHERE TO NEXT?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AU" sz="2000" b="1" dirty="0">
                <a:latin typeface="Trebuchet MS" pitchFamily="34" charset="0"/>
              </a:rPr>
              <a:t>THIS GROUP</a:t>
            </a:r>
          </a:p>
          <a:p>
            <a:pPr lvl="1"/>
            <a:r>
              <a:rPr lang="en-AU" b="1" dirty="0">
                <a:latin typeface="Trebuchet MS" pitchFamily="34" charset="0"/>
              </a:rPr>
              <a:t>Two hour introduction to story / values / </a:t>
            </a:r>
          </a:p>
          <a:p>
            <a:pPr lvl="1"/>
            <a:r>
              <a:rPr lang="en-AU" b="1" dirty="0">
                <a:latin typeface="Trebuchet MS" pitchFamily="34" charset="0"/>
              </a:rPr>
              <a:t> review process;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80296" y="3623727"/>
            <a:ext cx="564300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2"/>
            </a:pPr>
            <a:r>
              <a:rPr lang="en-AU" sz="2000" b="1" dirty="0">
                <a:latin typeface="Trebuchet MS" pitchFamily="34" charset="0"/>
              </a:rPr>
              <a:t>TEAMS</a:t>
            </a:r>
          </a:p>
          <a:p>
            <a:pPr lvl="1"/>
            <a:r>
              <a:rPr lang="en-AU" b="1" dirty="0">
                <a:latin typeface="Trebuchet MS" pitchFamily="34" charset="0"/>
              </a:rPr>
              <a:t>Two hour introduction to story / values / </a:t>
            </a:r>
          </a:p>
          <a:p>
            <a:pPr lvl="1"/>
            <a:r>
              <a:rPr lang="en-AU" b="1" dirty="0">
                <a:latin typeface="Trebuchet MS" pitchFamily="34" charset="0"/>
              </a:rPr>
              <a:t> review process;</a:t>
            </a:r>
            <a:r>
              <a:rPr lang="en-AU" sz="2000" b="1" dirty="0">
                <a:latin typeface="Trebuchet MS" pitchFamily="34" charset="0"/>
              </a:rPr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55720" y="2780927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latin typeface="Trebuchet MS" pitchFamily="34" charset="0"/>
              </a:rPr>
              <a:t>Ongoing work on values/behaviours/evidence reviews</a:t>
            </a:r>
          </a:p>
        </p:txBody>
      </p:sp>
      <p:sp>
        <p:nvSpPr>
          <p:cNvPr id="7" name="Rectangle 6"/>
          <p:cNvSpPr/>
          <p:nvPr/>
        </p:nvSpPr>
        <p:spPr>
          <a:xfrm>
            <a:off x="3927059" y="463904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AU" b="1" dirty="0">
                <a:solidFill>
                  <a:prstClr val="black"/>
                </a:solidFill>
                <a:latin typeface="Trebuchet MS" pitchFamily="34" charset="0"/>
              </a:rPr>
              <a:t>Ongoing work on values/behaviours/evidence reviews</a:t>
            </a:r>
          </a:p>
        </p:txBody>
      </p:sp>
    </p:spTree>
    <p:extLst>
      <p:ext uri="{BB962C8B-B14F-4D97-AF65-F5344CB8AC3E}">
        <p14:creationId xmlns:p14="http://schemas.microsoft.com/office/powerpoint/2010/main" val="331542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19872" y="2322751"/>
            <a:ext cx="561662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WHAT IS MISSION?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AU" b="1" dirty="0">
                <a:latin typeface="Trebuchet MS" pitchFamily="34" charset="0"/>
              </a:rPr>
              <a:t>Being sent to do something. It means undertaking our purpose, our reason for being.</a:t>
            </a:r>
          </a:p>
          <a:p>
            <a:pPr marL="285750" indent="-285750">
              <a:buFont typeface="Wingdings" pitchFamily="2" charset="2"/>
              <a:buChar char="Ø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AU" b="1" dirty="0">
                <a:latin typeface="Trebuchet MS" pitchFamily="34" charset="0"/>
              </a:rPr>
              <a:t>The mission of the Church is to proclaim and witness to God’s love for us, as Jesus did.</a:t>
            </a:r>
          </a:p>
          <a:p>
            <a:pPr marL="285750" indent="-285750">
              <a:buFont typeface="Wingdings" pitchFamily="2" charset="2"/>
              <a:buChar char="Ø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AU" b="1" dirty="0">
                <a:latin typeface="Trebuchet MS" pitchFamily="34" charset="0"/>
              </a:rPr>
              <a:t>The mission of the St Vincent de Paul Society is a particular way of proclaiming and witnessing, shaped by the charisma and spirituality of Frederic </a:t>
            </a:r>
            <a:r>
              <a:rPr lang="en-AU" b="1" dirty="0" err="1">
                <a:latin typeface="Trebuchet MS" pitchFamily="34" charset="0"/>
              </a:rPr>
              <a:t>Ozanam</a:t>
            </a:r>
            <a:r>
              <a:rPr lang="en-AU" b="1" dirty="0">
                <a:latin typeface="Trebuchet MS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en-AU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3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239081" y="855820"/>
            <a:ext cx="559024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latin typeface="Trebuchet MS" pitchFamily="34" charset="0"/>
              </a:rPr>
              <a:t> </a:t>
            </a:r>
            <a:r>
              <a:rPr lang="en-AU" sz="2000" b="1" dirty="0">
                <a:latin typeface="Trebuchet MS" pitchFamily="34" charset="0"/>
              </a:rPr>
              <a:t>MISSION IMPLIES MOVEMENT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AU" b="1" dirty="0">
                <a:latin typeface="Trebuchet MS" pitchFamily="34" charset="0"/>
              </a:rPr>
              <a:t>Primarily a stretching, a breaking of boundaries so that God’s realm, love, maybe known, experienced as gift and be recognised as the essence of all life.</a:t>
            </a:r>
          </a:p>
          <a:p>
            <a:pPr marL="342900" indent="-342900">
              <a:buFont typeface="Wingdings" pitchFamily="2" charset="2"/>
              <a:buChar char="v"/>
            </a:pPr>
            <a:endParaRPr lang="en-AU" b="1" dirty="0">
              <a:latin typeface="Trebuchet MS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AU" b="1" dirty="0">
                <a:latin typeface="Trebuchet MS" pitchFamily="34" charset="0"/>
              </a:rPr>
              <a:t>In order to branch out – a tree must have roots … a strong rootedness, a strong connection to the source of life, a strong sense of identity.</a:t>
            </a:r>
          </a:p>
          <a:p>
            <a:pPr marL="342900" indent="-342900">
              <a:buFont typeface="Wingdings" pitchFamily="2" charset="2"/>
              <a:buChar char="v"/>
            </a:pPr>
            <a:endParaRPr lang="en-AU" b="1" dirty="0">
              <a:latin typeface="Trebuchet MS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AU" b="1" dirty="0">
                <a:latin typeface="Trebuchet MS" pitchFamily="34" charset="0"/>
              </a:rPr>
              <a:t>To have roots is not to be root bound, immobilised but to have new life.</a:t>
            </a:r>
          </a:p>
          <a:p>
            <a:pPr marL="342900" indent="-342900">
              <a:buFont typeface="Wingdings" pitchFamily="2" charset="2"/>
              <a:buChar char="v"/>
            </a:pPr>
            <a:endParaRPr lang="en-AU" b="1" dirty="0">
              <a:latin typeface="Trebuchet MS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AU" b="1" dirty="0">
                <a:latin typeface="Trebuchet MS" pitchFamily="34" charset="0"/>
              </a:rPr>
              <a:t>Your spirit is found in outreach and inclusion, transforming encounters with others. To do it well, you need to reach out from a place of deep rootedness, a deep sense of who you are.</a:t>
            </a:r>
          </a:p>
        </p:txBody>
      </p:sp>
    </p:spTree>
    <p:extLst>
      <p:ext uri="{BB962C8B-B14F-4D97-AF65-F5344CB8AC3E}">
        <p14:creationId xmlns:p14="http://schemas.microsoft.com/office/powerpoint/2010/main" val="99509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7864" y="1052736"/>
            <a:ext cx="579613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MISSION INTEGRATION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What is Mission Integration? 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It is all of the processes, programmes and relationships that express a spirit that is deeply woven into the fibre of organisations, a spirit that is expressed in a deep commitment and sense of purpose, rooted in the values and traditions of the organisation, and evident in a special gift that is part of the culture.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It is what draws people to the organisation and keeps them there.</a:t>
            </a:r>
          </a:p>
          <a:p>
            <a:endParaRPr lang="en-AU" b="1" dirty="0">
              <a:latin typeface="Trebuchet MS" pitchFamily="34" charset="0"/>
            </a:endParaRPr>
          </a:p>
          <a:p>
            <a:r>
              <a:rPr lang="en-AU" b="1" dirty="0">
                <a:latin typeface="Trebuchet MS" pitchFamily="34" charset="0"/>
              </a:rPr>
              <a:t>Mission is the responsibility of every person in the organisation.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60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566092" y="1700808"/>
            <a:ext cx="51845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Trebuchet MS" pitchFamily="34" charset="0"/>
              </a:rPr>
              <a:t> </a:t>
            </a:r>
            <a:r>
              <a:rPr lang="en-AU" sz="2000" b="1" dirty="0">
                <a:latin typeface="Trebuchet MS" pitchFamily="34" charset="0"/>
              </a:rPr>
              <a:t>THE MISSION OF THE SOCIETY</a:t>
            </a:r>
          </a:p>
          <a:p>
            <a:endParaRPr lang="en-AU" sz="2000" b="1" dirty="0">
              <a:latin typeface="Trebuchet MS" pitchFamily="34" charset="0"/>
            </a:endParaRPr>
          </a:p>
          <a:p>
            <a:r>
              <a:rPr lang="en-AU" sz="2000" b="1" dirty="0">
                <a:latin typeface="Trebuchet MS" pitchFamily="34" charset="0"/>
              </a:rPr>
              <a:t>The Society is a lay Catholic organisation that aspires to live the gospel message by serving the poor with love, respect, justice, hope and joy and by working to shape a more just and compassionate society.</a:t>
            </a:r>
          </a:p>
        </p:txBody>
      </p:sp>
    </p:spTree>
    <p:extLst>
      <p:ext uri="{BB962C8B-B14F-4D97-AF65-F5344CB8AC3E}">
        <p14:creationId xmlns:p14="http://schemas.microsoft.com/office/powerpoint/2010/main" val="316347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7864" y="683594"/>
            <a:ext cx="568863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WHAT CAN WORK IN MISSION INTEGRATION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AU" b="1" dirty="0">
                <a:latin typeface="Trebuchet MS" pitchFamily="34" charset="0"/>
              </a:rPr>
              <a:t>Sharing story</a:t>
            </a:r>
          </a:p>
          <a:p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AU" b="1" dirty="0">
                <a:latin typeface="Trebuchet MS" pitchFamily="34" charset="0"/>
              </a:rPr>
              <a:t>Creating the opportunity for people to provide links form the story of Frederic </a:t>
            </a:r>
            <a:r>
              <a:rPr lang="en-AU" b="1" dirty="0" err="1">
                <a:latin typeface="Trebuchet MS" pitchFamily="34" charset="0"/>
              </a:rPr>
              <a:t>Ozanam</a:t>
            </a:r>
            <a:r>
              <a:rPr lang="en-AU" b="1" dirty="0">
                <a:latin typeface="Trebuchet MS" pitchFamily="34" charset="0"/>
              </a:rPr>
              <a:t> with their own life experiences.</a:t>
            </a:r>
          </a:p>
          <a:p>
            <a:pPr marL="285750" indent="-285750">
              <a:buFont typeface="Wingdings" pitchFamily="2" charset="2"/>
              <a:buChar char="ü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AU" b="1" dirty="0">
                <a:latin typeface="Trebuchet MS" pitchFamily="34" charset="0"/>
              </a:rPr>
              <a:t>Ask them what words in the Mission Statement are important to them.</a:t>
            </a:r>
          </a:p>
          <a:p>
            <a:pPr marL="285750" indent="-285750">
              <a:buFont typeface="Wingdings" pitchFamily="2" charset="2"/>
              <a:buChar char="ü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AU" b="1" dirty="0">
                <a:latin typeface="Trebuchet MS" pitchFamily="34" charset="0"/>
              </a:rPr>
              <a:t>Uncovering what is within, naming it and allowing it to grow.</a:t>
            </a:r>
          </a:p>
          <a:p>
            <a:pPr marL="285750" indent="-285750">
              <a:buFont typeface="Wingdings" pitchFamily="2" charset="2"/>
              <a:buChar char="ü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AU" b="1" dirty="0">
                <a:latin typeface="Trebuchet MS" pitchFamily="34" charset="0"/>
              </a:rPr>
              <a:t>Sharing the responsibility for Mission.</a:t>
            </a:r>
          </a:p>
          <a:p>
            <a:pPr marL="285750" indent="-285750">
              <a:buFont typeface="Wingdings" pitchFamily="2" charset="2"/>
              <a:buChar char="ü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AU" b="1" dirty="0">
                <a:latin typeface="Trebuchet MS" pitchFamily="34" charset="0"/>
              </a:rPr>
              <a:t>However, Mission does need to be seen as one person’s responsibility in order to develop and maintain momentum</a:t>
            </a:r>
          </a:p>
          <a:p>
            <a:pPr marL="285750" indent="-285750">
              <a:buFont typeface="Wingdings" pitchFamily="2" charset="2"/>
              <a:buChar char="ü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en-AU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19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34656" y="1988840"/>
            <a:ext cx="4676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WHAT DOESN’T WORK 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AU" sz="2000" b="1" dirty="0">
                <a:latin typeface="Trebuchet MS" pitchFamily="34" charset="0"/>
              </a:rPr>
              <a:t>Telling people what it means without allowing them to engage </a:t>
            </a:r>
          </a:p>
          <a:p>
            <a:r>
              <a:rPr lang="en-AU" sz="2000" b="1" dirty="0">
                <a:latin typeface="Trebuchet MS" pitchFamily="34" charset="0"/>
              </a:rPr>
              <a:t>     in the process / story / creating </a:t>
            </a:r>
          </a:p>
          <a:p>
            <a:r>
              <a:rPr lang="en-AU" sz="2000" b="1" dirty="0">
                <a:latin typeface="Trebuchet MS" pitchFamily="34" charset="0"/>
              </a:rPr>
              <a:t>     the next phase of the story</a:t>
            </a:r>
          </a:p>
        </p:txBody>
      </p:sp>
    </p:spTree>
    <p:extLst>
      <p:ext uri="{BB962C8B-B14F-4D97-AF65-F5344CB8AC3E}">
        <p14:creationId xmlns:p14="http://schemas.microsoft.com/office/powerpoint/2010/main" val="179917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6092" y="1700808"/>
            <a:ext cx="51845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Trebuchet MS" pitchFamily="34" charset="0"/>
              </a:rPr>
              <a:t> </a:t>
            </a:r>
            <a:r>
              <a:rPr lang="en-AU" sz="2000" b="1" dirty="0">
                <a:latin typeface="Trebuchet MS" pitchFamily="34" charset="0"/>
              </a:rPr>
              <a:t>THE MISSION OF THE SOCIETY</a:t>
            </a:r>
          </a:p>
          <a:p>
            <a:endParaRPr lang="en-AU" sz="2000" b="1" dirty="0">
              <a:latin typeface="Trebuchet MS" pitchFamily="34" charset="0"/>
            </a:endParaRPr>
          </a:p>
          <a:p>
            <a:r>
              <a:rPr lang="en-AU" sz="2000" b="1" dirty="0">
                <a:latin typeface="Trebuchet MS" pitchFamily="34" charset="0"/>
              </a:rPr>
              <a:t>The Society is a lay Catholic organisation that aspires to live the gospel message by serving the poor with love, respect, justice, hope and joy and by working to shape a more just and compassionate society.</a:t>
            </a:r>
          </a:p>
        </p:txBody>
      </p:sp>
    </p:spTree>
    <p:extLst>
      <p:ext uri="{BB962C8B-B14F-4D97-AF65-F5344CB8AC3E}">
        <p14:creationId xmlns:p14="http://schemas.microsoft.com/office/powerpoint/2010/main" val="27831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3855720" cy="475678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609512" y="2606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Trebuchet MS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95936" y="980728"/>
            <a:ext cx="47981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Trebuchet MS" pitchFamily="34" charset="0"/>
              </a:rPr>
              <a:t>KEY WORDS TO EXPLORE </a:t>
            </a:r>
          </a:p>
          <a:p>
            <a:endParaRPr lang="en-AU" sz="2000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Service of the poor.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Justice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Love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Respect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Hope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Joy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Compassion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AU" b="1" dirty="0">
                <a:latin typeface="Trebuchet MS" pitchFamily="34" charset="0"/>
              </a:rPr>
              <a:t>Working to shape society</a:t>
            </a: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AU" b="1" dirty="0">
              <a:latin typeface="Trebuchet MS" pitchFamily="34" charset="0"/>
            </a:endParaRPr>
          </a:p>
          <a:p>
            <a:endParaRPr lang="en-AU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7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90a795-f21e-4b7b-8d1a-7e94d6b69746">
      <Terms xmlns="http://schemas.microsoft.com/office/infopath/2007/PartnerControls"/>
    </lcf76f155ced4ddcb4097134ff3c332f>
    <TaxCatchAll xmlns="723d6732-34fe-47f3-aa85-330b4c357a0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94C16BBE87C94DA93B9BD6E75291F3" ma:contentTypeVersion="13" ma:contentTypeDescription="Create a new document." ma:contentTypeScope="" ma:versionID="193bf641c79128c37c6764942c54d15b">
  <xsd:schema xmlns:xsd="http://www.w3.org/2001/XMLSchema" xmlns:xs="http://www.w3.org/2001/XMLSchema" xmlns:p="http://schemas.microsoft.com/office/2006/metadata/properties" xmlns:ns2="4690a795-f21e-4b7b-8d1a-7e94d6b69746" xmlns:ns3="723d6732-34fe-47f3-aa85-330b4c357a03" targetNamespace="http://schemas.microsoft.com/office/2006/metadata/properties" ma:root="true" ma:fieldsID="e5387f82831572ffba7838c16858bd26" ns2:_="" ns3:_="">
    <xsd:import namespace="4690a795-f21e-4b7b-8d1a-7e94d6b69746"/>
    <xsd:import namespace="723d6732-34fe-47f3-aa85-330b4c357a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90a795-f21e-4b7b-8d1a-7e94d6b69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e9b9404-e72a-4351-b1fa-0cbc25905e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3d6732-34fe-47f3-aa85-330b4c357a0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description="" ma:hidden="true" ma:list="{fccf73e2-5007-41c0-8d07-c7c580af5049}" ma:internalName="TaxCatchAll" ma:showField="CatchAllData" ma:web="723d6732-34fe-47f3-aa85-330b4c357a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2CD5C6-05A7-42F9-8EC0-5F9DEFB5973B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microsoft.com/sharepoint/v3"/>
    <ds:schemaRef ds:uri="4690a795-f21e-4b7b-8d1a-7e94d6b69746"/>
    <ds:schemaRef ds:uri="723d6732-34fe-47f3-aa85-330b4c357a03"/>
  </ds:schemaRefs>
</ds:datastoreItem>
</file>

<file path=customXml/itemProps2.xml><?xml version="1.0" encoding="utf-8"?>
<ds:datastoreItem xmlns:ds="http://schemas.openxmlformats.org/officeDocument/2006/customXml" ds:itemID="{EFF712BA-F294-45D2-AA23-B75953C04671}"/>
</file>

<file path=customXml/itemProps3.xml><?xml version="1.0" encoding="utf-8"?>
<ds:datastoreItem xmlns:ds="http://schemas.openxmlformats.org/officeDocument/2006/customXml" ds:itemID="{01A00DCF-D1AE-45F1-A5F1-F24CDD9BDD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675</Words>
  <Application>Microsoft Office PowerPoint</Application>
  <PresentationFormat>On-screen Show (4:3)</PresentationFormat>
  <Paragraphs>120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Rothe</dc:creator>
  <cp:lastModifiedBy>John Vance</cp:lastModifiedBy>
  <cp:revision>23</cp:revision>
  <dcterms:created xsi:type="dcterms:W3CDTF">2013-01-16T04:46:46Z</dcterms:created>
  <dcterms:modified xsi:type="dcterms:W3CDTF">2024-03-13T02:55:45Z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0x010100B194C16BBE87C94DA93B9BD6E75291F3</vt:lpwstr>
  </property>
  <property fmtid="{D5CDD505-2E9C-101B-9397-08002B2CF9AE}" pid="3" name="Order">
    <vt:r8>127500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SIP_Label_36a5eb60-4059-4488-b04a-9ad280793a16_Enabled">
    <vt:lpwstr>true</vt:lpwstr>
  </property>
  <property fmtid="{D5CDD505-2E9C-101B-9397-08002B2CF9AE}" pid="13" name="MSIP_Label_36a5eb60-4059-4488-b04a-9ad280793a16_SetDate">
    <vt:lpwstr>2023-06-25T04:34:15Z</vt:lpwstr>
  </property>
  <property fmtid="{D5CDD505-2E9C-101B-9397-08002B2CF9AE}" pid="14" name="MSIP_Label_36a5eb60-4059-4488-b04a-9ad280793a16_Method">
    <vt:lpwstr>Standard</vt:lpwstr>
  </property>
  <property fmtid="{D5CDD505-2E9C-101B-9397-08002B2CF9AE}" pid="15" name="MSIP_Label_36a5eb60-4059-4488-b04a-9ad280793a16_Name">
    <vt:lpwstr>All Employees (unrestricted)</vt:lpwstr>
  </property>
  <property fmtid="{D5CDD505-2E9C-101B-9397-08002B2CF9AE}" pid="16" name="MSIP_Label_36a5eb60-4059-4488-b04a-9ad280793a16_SiteId">
    <vt:lpwstr>4cc1a18c-6a9a-42ff-a3ea-8bfca4cdb35f</vt:lpwstr>
  </property>
  <property fmtid="{D5CDD505-2E9C-101B-9397-08002B2CF9AE}" pid="17" name="MSIP_Label_36a5eb60-4059-4488-b04a-9ad280793a16_ActionId">
    <vt:lpwstr>d142c9d5-2d48-4e1e-940a-a40acf33196a</vt:lpwstr>
  </property>
  <property fmtid="{D5CDD505-2E9C-101B-9397-08002B2CF9AE}" pid="18" name="MSIP_Label_36a5eb60-4059-4488-b04a-9ad280793a16_ContentBits">
    <vt:lpwstr>0</vt:lpwstr>
  </property>
  <property fmtid="{D5CDD505-2E9C-101B-9397-08002B2CF9AE}" pid="19" name="MediaServiceImageTags">
    <vt:lpwstr/>
  </property>
</Properties>
</file>